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6" r:id="rId3"/>
    <p:sldId id="435" r:id="rId4"/>
    <p:sldId id="305" r:id="rId5"/>
    <p:sldId id="506" r:id="rId6"/>
    <p:sldId id="409" r:id="rId7"/>
    <p:sldId id="484" r:id="rId8"/>
    <p:sldId id="485" r:id="rId9"/>
    <p:sldId id="486" r:id="rId10"/>
    <p:sldId id="489" r:id="rId11"/>
    <p:sldId id="437" r:id="rId12"/>
    <p:sldId id="334" r:id="rId13"/>
    <p:sldId id="303" r:id="rId14"/>
    <p:sldId id="319" r:id="rId15"/>
    <p:sldId id="336" r:id="rId16"/>
    <p:sldId id="439" r:id="rId17"/>
    <p:sldId id="337" r:id="rId18"/>
    <p:sldId id="533" r:id="rId19"/>
    <p:sldId id="537" r:id="rId20"/>
    <p:sldId id="445" r:id="rId21"/>
    <p:sldId id="453" r:id="rId22"/>
    <p:sldId id="446" r:id="rId23"/>
    <p:sldId id="304" r:id="rId24"/>
    <p:sldId id="309" r:id="rId25"/>
    <p:sldId id="279" r:id="rId26"/>
    <p:sldId id="328" r:id="rId27"/>
    <p:sldId id="454" r:id="rId28"/>
    <p:sldId id="447" r:id="rId29"/>
    <p:sldId id="288" r:id="rId30"/>
    <p:sldId id="291" r:id="rId31"/>
    <p:sldId id="448" r:id="rId32"/>
    <p:sldId id="323" r:id="rId33"/>
    <p:sldId id="456" r:id="rId34"/>
    <p:sldId id="450" r:id="rId35"/>
    <p:sldId id="464" r:id="rId36"/>
    <p:sldId id="466" r:id="rId37"/>
    <p:sldId id="467" r:id="rId38"/>
    <p:sldId id="468" r:id="rId39"/>
    <p:sldId id="469" r:id="rId40"/>
    <p:sldId id="470" r:id="rId41"/>
    <p:sldId id="476" r:id="rId42"/>
    <p:sldId id="477" r:id="rId43"/>
    <p:sldId id="530" r:id="rId44"/>
    <p:sldId id="551" r:id="rId45"/>
    <p:sldId id="524" r:id="rId46"/>
    <p:sldId id="478" r:id="rId47"/>
    <p:sldId id="463" r:id="rId48"/>
    <p:sldId id="538" r:id="rId49"/>
    <p:sldId id="531" r:id="rId50"/>
    <p:sldId id="532" r:id="rId51"/>
    <p:sldId id="550" r:id="rId52"/>
    <p:sldId id="534" r:id="rId53"/>
    <p:sldId id="535" r:id="rId54"/>
    <p:sldId id="536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 Hsuan Ting" initials="HHT" lastIdx="1" clrIdx="0">
    <p:extLst>
      <p:ext uri="{19B8F6BF-5375-455C-9EA6-DF929625EA0E}">
        <p15:presenceInfo xmlns:p15="http://schemas.microsoft.com/office/powerpoint/2012/main" userId="e450d79b67e836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18C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167" autoAdjust="0"/>
  </p:normalViewPr>
  <p:slideViewPr>
    <p:cSldViewPr snapToGrid="0">
      <p:cViewPr varScale="1">
        <p:scale>
          <a:sx n="74" d="100"/>
          <a:sy n="74" d="100"/>
        </p:scale>
        <p:origin x="9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CC7C-2A07-4612-8D5B-9116076446D5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BEE3C-209C-4D77-B53B-4F577E24EC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576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76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Matrix Reduction: The cost matrix is reduced by subtracting the minimum value in each row and column, creating opportunities for zero-cost assignments.</a:t>
            </a:r>
          </a:p>
          <a:p>
            <a:r>
              <a:rPr lang="en-US" altLang="zh-TW" dirty="0"/>
              <a:t>Covering Zeros: The algorithm attempts to cover all zero elements in the reduced matrix with the minimum number of lines (horizontal and vertical).</a:t>
            </a:r>
          </a:p>
          <a:p>
            <a:r>
              <a:rPr lang="en-US" altLang="zh-TW" dirty="0"/>
              <a:t>Creating Additional Zeros: If the number of covering lines is less than n, the matrix is modified to create new zero elements.</a:t>
            </a:r>
          </a:p>
          <a:p>
            <a:r>
              <a:rPr lang="en-US" altLang="zh-TW" dirty="0"/>
              <a:t>Finding an Optimal Assignment: The process iterates until a complete assignment is found, where each row and column contain exactly one assigned zero.</a:t>
            </a:r>
            <a:endParaRPr lang="en-US" altLang="zh-TW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fkGroteskNeue"/>
              </a:rPr>
              <a:t>Job assignment optimization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fkGroteskNeue"/>
              </a:rPr>
              <a:t>Object tracking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fkGroteskNeue"/>
              </a:rPr>
              <a:t>Graph optimization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fkGroteskNeue"/>
              </a:rPr>
              <a:t>Sensor fusion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54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742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越近越紅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88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792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712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826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為啥設</a:t>
            </a:r>
            <a:r>
              <a:rPr lang="en-US" altLang="zh-TW" dirty="0"/>
              <a:t>-10:40</a:t>
            </a:r>
            <a:br>
              <a:rPr lang="en-US" altLang="zh-TW" dirty="0"/>
            </a:br>
            <a:r>
              <a:rPr lang="zh-TW" altLang="en-US" dirty="0"/>
              <a:t>因為設最小</a:t>
            </a:r>
            <a:r>
              <a:rPr lang="en-US" altLang="zh-TW" dirty="0"/>
              <a:t>:</a:t>
            </a:r>
            <a:r>
              <a:rPr lang="zh-TW" altLang="en-US" dirty="0"/>
              <a:t>最小</a:t>
            </a:r>
            <a:r>
              <a:rPr lang="en-US" altLang="zh-TW" dirty="0"/>
              <a:t>+15 </a:t>
            </a:r>
            <a:r>
              <a:rPr lang="zh-TW" altLang="en-US" dirty="0"/>
              <a:t>會使點雲看起來不太順</a:t>
            </a:r>
            <a:endParaRPr lang="en-US" altLang="zh-TW" dirty="0"/>
          </a:p>
          <a:p>
            <a:r>
              <a:rPr lang="zh-TW" altLang="en-US" dirty="0"/>
              <a:t>若有出現</a:t>
            </a:r>
            <a:r>
              <a:rPr lang="en-US" altLang="zh-TW" dirty="0"/>
              <a:t>z</a:t>
            </a:r>
            <a:r>
              <a:rPr lang="zh-TW" altLang="en-US" dirty="0"/>
              <a:t>超級小的點，會讓正常揮動的手都顯示不出來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069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21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712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6AFFC-11C3-096F-12FA-FFE5E76E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8D36AF4-285A-3711-46DC-618E227DC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8FC230-B301-179E-32BE-2077A0BD3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045C29-AAE5-A31A-3C67-65A34B4A2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72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點雲 直接利用毫米波雷達產生的原始點雲資料 扇形畸變</a:t>
            </a:r>
            <a:endParaRPr lang="en-US" altLang="zh-TW" dirty="0"/>
          </a:p>
          <a:p>
            <a:r>
              <a:rPr lang="zh-TW" altLang="en-US" dirty="0"/>
              <a:t>每顆毫米波都有強區弱區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如何證明水平：</a:t>
            </a:r>
            <a:endParaRPr lang="en-US" altLang="zh-TW" dirty="0"/>
          </a:p>
          <a:p>
            <a:r>
              <a:rPr lang="zh-TW" altLang="en-US" dirty="0"/>
              <a:t>固定的擺設，有對準牆面投影格線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908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39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5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93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131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對參數敏感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22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https://stackoverflow.com/questions/67898039/hdbscan-difference-between-parameters</a:t>
            </a:r>
          </a:p>
          <a:p>
            <a:endParaRPr lang="en-US" altLang="zh-TW" dirty="0"/>
          </a:p>
          <a:p>
            <a:pPr algn="l" fontAlgn="base"/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min_samples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 = the minimum number of </a:t>
            </a:r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neighbours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 to a core point. </a:t>
            </a:r>
          </a:p>
          <a:p>
            <a:pPr algn="l" fontAlgn="base"/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The higher this is, the more points are going to be discarded as noise/outliers. This is from </a:t>
            </a:r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DBScan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 part of </a:t>
            </a:r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HDBScan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.</a:t>
            </a:r>
          </a:p>
          <a:p>
            <a:pPr algn="l" fontAlgn="base"/>
            <a:endParaRPr lang="en-US" altLang="zh-TW" b="0" i="0" dirty="0">
              <a:solidFill>
                <a:srgbClr val="0C0D0E"/>
              </a:solidFill>
              <a:effectLst/>
              <a:latin typeface="-apple-system"/>
            </a:endParaRPr>
          </a:p>
          <a:p>
            <a:pPr algn="l" fontAlgn="base"/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min_cluster_size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 = the minimum size a final cluster can be. </a:t>
            </a:r>
          </a:p>
          <a:p>
            <a:pPr algn="l" fontAlgn="base"/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The higher this is, the bigger your clusters will be. This is from the H part of </a:t>
            </a:r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HDBScan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86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https://stackoverflow.com/questions/67898039/hdbscan-difference-between-parameters</a:t>
            </a:r>
          </a:p>
          <a:p>
            <a:endParaRPr lang="en-US" altLang="zh-TW" dirty="0"/>
          </a:p>
          <a:p>
            <a:pPr algn="l" fontAlgn="base"/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min_samples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 = the minimum number of </a:t>
            </a:r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neighbours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 to a core point. </a:t>
            </a:r>
          </a:p>
          <a:p>
            <a:pPr algn="l" fontAlgn="base"/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The higher this is, the more points are going to be discarded as noise/outliers. This is from </a:t>
            </a:r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DBScan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 part of </a:t>
            </a:r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HDBScan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.</a:t>
            </a:r>
          </a:p>
          <a:p>
            <a:pPr algn="l" fontAlgn="base"/>
            <a:endParaRPr lang="en-US" altLang="zh-TW" b="0" i="0" dirty="0">
              <a:solidFill>
                <a:srgbClr val="0C0D0E"/>
              </a:solidFill>
              <a:effectLst/>
              <a:latin typeface="-apple-system"/>
            </a:endParaRPr>
          </a:p>
          <a:p>
            <a:pPr algn="l" fontAlgn="base"/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min_cluster_size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 = the minimum size a final cluster can be. </a:t>
            </a:r>
          </a:p>
          <a:p>
            <a:pPr algn="l" fontAlgn="base"/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The higher this is, the bigger your clusters will be. This is from the H part of </a:t>
            </a:r>
            <a:r>
              <a:rPr lang="en-US" altLang="zh-TW" b="0" i="0" dirty="0" err="1">
                <a:solidFill>
                  <a:srgbClr val="0C0D0E"/>
                </a:solidFill>
                <a:effectLst/>
                <a:latin typeface="-apple-system"/>
              </a:rPr>
              <a:t>HDBScan</a:t>
            </a:r>
            <a:r>
              <a:rPr lang="en-US" altLang="zh-TW" b="0" i="0" dirty="0">
                <a:solidFill>
                  <a:srgbClr val="0C0D0E"/>
                </a:solidFill>
                <a:effectLst/>
                <a:latin typeface="-apple-system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96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BEE3C-209C-4D77-B53B-4F577E24EC1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3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EC14F-DCCF-42C3-9C63-0FF3362ED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32DEC0-604A-46C3-A96E-8167189D0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B0544A-24B6-4180-A964-430BEEA9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B3965C-7108-4CBE-BB55-6CF4C589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688C50-A93B-4ED7-872D-8CC4A35FF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87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08BB9-56EC-4DEA-B2B8-83C9588D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537C3F-365F-4CB5-8ADB-90A33C1E0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1A8B74-1388-4A69-AABA-6F5A8CA7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BAB52C-C846-44C6-84E4-BE7E5911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D04568-BEE3-4AB2-8AAE-DC1A6542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78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3D02ED5-8BED-4E26-8CE8-A15BA985F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1199243-33AF-43DC-A644-DB202F7D4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759559-F2FD-44AD-A9EC-DEB8BBAB4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7403D7-3199-4A2C-BBB1-48DA0877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8AD270-DC37-43EF-91B9-806292CE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748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CCEDA-414C-4746-99D4-D2F9721A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FF9D5A-7955-4D10-8FBB-1C04EC8A0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 sz="2600">
                <a:latin typeface="+mj-lt"/>
              </a:defRPr>
            </a:lvl2pPr>
            <a:lvl3pPr>
              <a:defRPr sz="2600">
                <a:latin typeface="+mj-lt"/>
              </a:defRPr>
            </a:lvl3pPr>
            <a:lvl4pPr>
              <a:defRPr sz="2600">
                <a:latin typeface="+mj-lt"/>
              </a:defRPr>
            </a:lvl4pPr>
            <a:lvl5pPr>
              <a:defRPr sz="2600">
                <a:latin typeface="+mj-lt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EEBB4B-28DD-4F15-81D1-F1A316F1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72883E-70FC-4A4B-9CC8-BE0FE14A1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4C6B11-1CE0-409E-9741-E8A50F6D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10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92507-0A39-4004-BE02-548083A67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993ED1-55CC-4895-ADD2-CFA723BC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4559FE-26F2-41CA-AC06-B6A09E33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F9C9BC-D825-4527-A930-7F736830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6B60E2-8324-40D2-A070-20583CF6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62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74563-FE05-41E2-97AE-1CC4BE19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03DBE-12E5-49C8-86C8-A37DBC936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A72BCC-332C-409A-99AB-9FF0BC069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7DE2FA-DBB3-4A4F-A526-ABA6B11E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24F35B-2ACF-46A0-BA6E-E00D827A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0B8BA3-FECE-4B02-AA35-E7868A1B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36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4DABC-175A-40EC-90FE-5B4174D78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9289CB-7812-48FE-80AD-C7F153480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35F9B1-6E33-40AA-BFEF-18CC54731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B75712-F99D-463C-AD23-A8660D7E5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8AA42A-0A81-4BF6-B8B8-267E4D4FE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53AF79-1474-43A2-8B7E-5CB636ED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ED24B7-B906-436D-A479-07B58F03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BE5C556-409F-4E7D-9269-48A396D4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31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A94129-06BA-4291-83A3-DED7FC4A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308450-1009-45B4-8828-AED46BE0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CACC39-BDD2-4A83-BC30-B8A1860C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D05094-A669-4D85-B947-48D56D49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812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AAEF178-75BF-424A-A800-39DBABCB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CD7C37-1D67-4115-A03D-6F752620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C3FD34-4F27-40F1-B524-4E36F955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39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34431-B62B-45DD-B97A-56AFB891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C28405-3CC1-41AD-83D7-BA10B4038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1B768C-F761-46CC-96E5-974C029A7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1CCEE0-F4F7-42B8-A115-C470E867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E6432B-5DB9-4784-9B2C-077B8033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08B84A-418A-43A7-8CA8-9227F1CF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755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2C200-ACD6-4029-B3D8-DDEE39305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FFFE3EC-2E64-4315-BF9A-8A3330BE9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25D0D3-3C2E-412A-8795-346988122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98B0E9-C86C-40AD-949D-F9782ACC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E91511-7846-4BEC-A6B5-360948A3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6C7D97-E633-4B24-8661-7528FB20A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25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752B132-EBF4-4F6F-8ACA-7D6FBAFD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514669-A23B-4214-B719-30736F3E0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D6A23-0294-46FA-ADF7-84DEF7126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3B4B7-ACA7-4CF8-824D-2DCFA20E3F6A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FD4217-F989-4BF4-93CD-DC44A77A3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BCD0E0-D04C-48D5-A28A-F73980B3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93A8C-3AD5-4151-ACAB-51A842ABD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79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EF4D7-C534-4886-B1DF-E5EF5FDC9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712" y="1122363"/>
            <a:ext cx="10072576" cy="2387600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3D Millimeter-Wave Gesture Localization </a:t>
            </a:r>
            <a:br>
              <a:rPr lang="en-US" altLang="zh-TW" sz="3200" dirty="0"/>
            </a:br>
            <a:r>
              <a:rPr lang="en-US" altLang="zh-TW" sz="3200" dirty="0"/>
              <a:t>for Wall-Based Interactive System</a:t>
            </a:r>
            <a:br>
              <a:rPr lang="en-US" altLang="zh-TW" sz="3200" dirty="0"/>
            </a:br>
            <a:br>
              <a:rPr lang="en-US" altLang="zh-TW" sz="3200" dirty="0"/>
            </a:br>
            <a:r>
              <a:rPr lang="zh-TW" altLang="en-US" sz="3200" dirty="0"/>
              <a:t>基於</a:t>
            </a:r>
            <a:r>
              <a:rPr lang="en-US" altLang="zh-TW" sz="3200" dirty="0"/>
              <a:t>3D</a:t>
            </a:r>
            <a:r>
              <a:rPr lang="zh-TW" altLang="en-US" sz="3200" dirty="0"/>
              <a:t>毫米波手勢定位的牆面互動系統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6ACD44-69E2-4B55-B86C-6F0AFB6EE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39127"/>
          </a:xfrm>
        </p:spPr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r>
              <a:rPr lang="en-US" altLang="zh-TW" b="1" dirty="0">
                <a:latin typeface="+mn-lt"/>
              </a:rPr>
              <a:t>Presenter</a:t>
            </a:r>
            <a:r>
              <a:rPr lang="en-US" altLang="zh-TW" dirty="0">
                <a:latin typeface="+mn-lt"/>
              </a:rPr>
              <a:t>: Han-Yang Lin</a:t>
            </a:r>
            <a:r>
              <a:rPr lang="zh-TW" altLang="en-US" dirty="0">
                <a:latin typeface="+mn-lt"/>
              </a:rPr>
              <a:t> 林翰暘</a:t>
            </a:r>
            <a:endParaRPr lang="en-US" altLang="zh-TW" dirty="0">
              <a:latin typeface="+mn-lt"/>
            </a:endParaRPr>
          </a:p>
          <a:p>
            <a:r>
              <a:rPr lang="en-US" altLang="zh-TW" b="1" dirty="0">
                <a:latin typeface="+mn-lt"/>
              </a:rPr>
              <a:t>Tel</a:t>
            </a:r>
            <a:r>
              <a:rPr lang="en-US" altLang="zh-TW" dirty="0">
                <a:latin typeface="+mn-lt"/>
              </a:rPr>
              <a:t>: 0988-203713</a:t>
            </a:r>
          </a:p>
          <a:p>
            <a:r>
              <a:rPr lang="en-US" altLang="zh-TW" b="1" dirty="0">
                <a:latin typeface="+mn-lt"/>
              </a:rPr>
              <a:t>E-mail</a:t>
            </a:r>
            <a:r>
              <a:rPr lang="en-US" altLang="zh-TW" dirty="0">
                <a:latin typeface="+mn-lt"/>
              </a:rPr>
              <a:t>: chipie2416@gmail.com</a:t>
            </a:r>
            <a:endParaRPr lang="en-US" altLang="zh-CN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TW" b="1" dirty="0">
                <a:latin typeface="+mn-lt"/>
              </a:rPr>
              <a:t>Advisor:</a:t>
            </a:r>
            <a:r>
              <a:rPr lang="en-US" altLang="zh-TW" dirty="0">
                <a:latin typeface="+mn-lt"/>
              </a:rPr>
              <a:t> Prof. Chiou-Shann Fuh</a:t>
            </a:r>
            <a:r>
              <a:rPr lang="zh-TW" altLang="en-US" dirty="0">
                <a:latin typeface="+mn-lt"/>
              </a:rPr>
              <a:t> 傅楸善</a:t>
            </a:r>
            <a:endParaRPr lang="en-US" altLang="zh-TW" dirty="0">
              <a:latin typeface="+mn-lt"/>
            </a:endParaRPr>
          </a:p>
          <a:p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27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28540-568B-4591-9D1C-48AF85B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Millimeter-Wave Radar Human Sensing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46AAA-5636-4594-AC77-EA07EE8E4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Pantomime</a:t>
            </a:r>
            <a:r>
              <a:rPr lang="en-US" altLang="zh-TW" dirty="0"/>
              <a:t> (</a:t>
            </a:r>
            <a:r>
              <a:rPr lang="en-US" altLang="zh-TW" dirty="0" err="1"/>
              <a:t>Palipana</a:t>
            </a:r>
            <a:r>
              <a:rPr lang="en-US" altLang="zh-TW" dirty="0"/>
              <a:t> et al., 2021)</a:t>
            </a:r>
          </a:p>
          <a:p>
            <a:r>
              <a:rPr lang="en-US" altLang="zh-TW" dirty="0"/>
              <a:t>Leverage the </a:t>
            </a:r>
            <a:r>
              <a:rPr lang="en-US" altLang="zh-TW" dirty="0" err="1"/>
              <a:t>spatio</a:t>
            </a:r>
            <a:r>
              <a:rPr lang="en-US" altLang="zh-TW" dirty="0"/>
              <a:t>-temporal properties of millimeter-wave radar signals to achieve efficient gesture recognition</a:t>
            </a:r>
          </a:p>
          <a:p>
            <a:r>
              <a:rPr lang="en-US" altLang="zh-TW" dirty="0"/>
              <a:t>95% accuracy outperforms state-of-the-art 3D point cloud recognizer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715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6426A-5234-462D-AAE0-D88A368F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A0044-E37C-47A3-BA63-F27E93198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Point Cloud Clustering</a:t>
            </a:r>
          </a:p>
          <a:p>
            <a:pPr lvl="1"/>
            <a:r>
              <a:rPr lang="en-US" altLang="zh-TW" dirty="0"/>
              <a:t>DBSCAN: Density-Based Spatial Clustering of Applications with Noise</a:t>
            </a:r>
          </a:p>
          <a:p>
            <a:pPr lvl="1"/>
            <a:r>
              <a:rPr lang="en-US" altLang="zh-TW" dirty="0"/>
              <a:t>HDBSCAN: Hierarchical DBSCAN</a:t>
            </a:r>
          </a:p>
          <a:p>
            <a:r>
              <a:rPr lang="en-US" altLang="zh-TW" dirty="0"/>
              <a:t>Multiple Object Tracking</a:t>
            </a:r>
          </a:p>
          <a:p>
            <a:pPr lvl="1"/>
            <a:r>
              <a:rPr lang="en-US" altLang="zh-TW" dirty="0"/>
              <a:t>Kalman Filter</a:t>
            </a:r>
          </a:p>
          <a:p>
            <a:pPr lvl="1"/>
            <a:r>
              <a:rPr lang="en-US" altLang="zh-TW" dirty="0"/>
              <a:t>Hungarian algorithm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6835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 Cloud Clustering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DBSCAN</a:t>
            </a:r>
          </a:p>
          <a:p>
            <a:pPr lvl="1"/>
            <a:r>
              <a:rPr lang="en-US" altLang="zh-TW" dirty="0"/>
              <a:t>Density-Based Spatial Clustering of Applications with Noise</a:t>
            </a:r>
          </a:p>
          <a:p>
            <a:r>
              <a:rPr lang="en-US" altLang="zh-TW" dirty="0"/>
              <a:t>HDBSCAN</a:t>
            </a:r>
          </a:p>
          <a:p>
            <a:pPr lvl="1"/>
            <a:r>
              <a:rPr lang="en-US" altLang="zh-TW" dirty="0"/>
              <a:t>Hierarchical DBSCAN</a:t>
            </a:r>
          </a:p>
        </p:txBody>
      </p:sp>
    </p:spTree>
    <p:extLst>
      <p:ext uri="{BB962C8B-B14F-4D97-AF65-F5344CB8AC3E}">
        <p14:creationId xmlns:p14="http://schemas.microsoft.com/office/powerpoint/2010/main" val="159474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 Cloud Clustering - DBSCAN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Emphasize density in the data</a:t>
            </a:r>
          </a:p>
          <a:p>
            <a:r>
              <a:rPr lang="en-US" altLang="zh-TW" dirty="0"/>
              <a:t>Capable of automatically handling noise</a:t>
            </a:r>
          </a:p>
          <a:p>
            <a:r>
              <a:rPr lang="en-US" altLang="zh-TW" dirty="0"/>
              <a:t>Determine the final number of clusters based on the nature of the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359FFC-E882-4597-9E8C-98934E0B6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3"/>
          <a:stretch/>
        </p:blipFill>
        <p:spPr bwMode="auto">
          <a:xfrm>
            <a:off x="2987416" y="3789002"/>
            <a:ext cx="3544353" cy="246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ED0CF2-E700-4093-BADC-D33DC5262E61}"/>
              </a:ext>
            </a:extLst>
          </p:cNvPr>
          <p:cNvSpPr txBox="1"/>
          <p:nvPr/>
        </p:nvSpPr>
        <p:spPr>
          <a:xfrm>
            <a:off x="6531769" y="4122680"/>
            <a:ext cx="2899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eps:  neighborhood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min_samples</a:t>
            </a:r>
            <a:r>
              <a:rPr lang="en-US" altLang="zh-TW" dirty="0"/>
              <a:t>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/>
              <a:t>A</a:t>
            </a:r>
            <a:r>
              <a:rPr lang="en-US" altLang="zh-TW" dirty="0"/>
              <a:t>: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/>
              <a:t>B, C</a:t>
            </a:r>
            <a:r>
              <a:rPr lang="en-US" altLang="zh-TW" dirty="0"/>
              <a:t>: not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/>
              <a:t>N</a:t>
            </a:r>
            <a:r>
              <a:rPr lang="en-US" altLang="zh-TW" dirty="0"/>
              <a:t>: noise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183384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 Cloud Clustering - DBSCAN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endParaRPr lang="en-US" altLang="zh-TW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DAEB2E-B657-459B-9FE5-F42E0BBB1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9" y="1925443"/>
            <a:ext cx="4686301" cy="45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ABCDB-5469-4EA5-A8AA-31D061BB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7" y="1925444"/>
            <a:ext cx="4686301" cy="45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 Cloud Clustering - HDBSCAN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Hierarchical DBSCAN</a:t>
            </a:r>
          </a:p>
          <a:p>
            <a:r>
              <a:rPr lang="en-US" altLang="zh-TW" dirty="0"/>
              <a:t>Not limited by DBSCAN's restrictions on cluster density</a:t>
            </a:r>
          </a:p>
          <a:p>
            <a:r>
              <a:rPr lang="en-US" altLang="zh-TW" dirty="0"/>
              <a:t>Parameters</a:t>
            </a:r>
          </a:p>
          <a:p>
            <a:pPr lvl="1"/>
            <a:r>
              <a:rPr lang="en-US" altLang="zh-TW" i="1" dirty="0" err="1"/>
              <a:t>min_samples</a:t>
            </a:r>
            <a:r>
              <a:rPr lang="en-US" altLang="zh-TW" i="1" dirty="0"/>
              <a:t>  </a:t>
            </a:r>
          </a:p>
          <a:p>
            <a:pPr lvl="1"/>
            <a:r>
              <a:rPr lang="en-US" altLang="zh-TW" i="1" dirty="0" err="1"/>
              <a:t>min_cluster_size</a:t>
            </a:r>
            <a:endParaRPr lang="en-US" altLang="zh-TW" i="1" dirty="0"/>
          </a:p>
          <a:p>
            <a:pPr lvl="2"/>
            <a:r>
              <a:rPr lang="en-US" altLang="zh-TW" dirty="0"/>
              <a:t>This is from the H part of HDBSCAN</a:t>
            </a:r>
          </a:p>
        </p:txBody>
      </p:sp>
    </p:spTree>
    <p:extLst>
      <p:ext uri="{BB962C8B-B14F-4D97-AF65-F5344CB8AC3E}">
        <p14:creationId xmlns:p14="http://schemas.microsoft.com/office/powerpoint/2010/main" val="186093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 Cloud Clustering - HDBSCAN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Use mutual reachability distance to construct a minimum spanning tree</a:t>
            </a:r>
          </a:p>
          <a:p>
            <a:r>
              <a:rPr lang="en-US" altLang="zh-TW" dirty="0"/>
              <a:t>Hierarchical clustering using single linkage</a:t>
            </a:r>
          </a:p>
          <a:p>
            <a:r>
              <a:rPr lang="en-US" altLang="zh-TW" dirty="0"/>
              <a:t>Condensed tree and stability-based cluster selection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001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 Cloud Clustering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DBSCAN vs. HDBSCAN</a:t>
            </a:r>
          </a:p>
          <a:p>
            <a:endParaRPr lang="en-US" altLang="zh-TW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96F539-6E51-4421-92E5-41ECE4968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/>
          <a:stretch/>
        </p:blipFill>
        <p:spPr bwMode="auto">
          <a:xfrm>
            <a:off x="1590567" y="2226618"/>
            <a:ext cx="4153115" cy="42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5E59E24-2AB0-4DDB-944F-523835428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/>
          <a:stretch/>
        </p:blipFill>
        <p:spPr bwMode="auto">
          <a:xfrm>
            <a:off x="6448320" y="2226617"/>
            <a:ext cx="4153113" cy="42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95D2D26-A9FD-4355-AF42-EB84BBBBB0B6}"/>
              </a:ext>
            </a:extLst>
          </p:cNvPr>
          <p:cNvSpPr txBox="1"/>
          <p:nvPr/>
        </p:nvSpPr>
        <p:spPr>
          <a:xfrm>
            <a:off x="10235345" y="111666"/>
            <a:ext cx="2236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Dark Blue: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Noise</a:t>
            </a:r>
          </a:p>
          <a:p>
            <a:r>
              <a:rPr lang="en-US" altLang="zh-TW" dirty="0">
                <a:solidFill>
                  <a:srgbClr val="21918C"/>
                </a:solidFill>
              </a:rPr>
              <a:t>Green: Cluster 1</a:t>
            </a:r>
          </a:p>
          <a:p>
            <a:r>
              <a:rPr lang="en-US" altLang="zh-TW" dirty="0">
                <a:solidFill>
                  <a:srgbClr val="FFFF00"/>
                </a:solidFill>
              </a:rPr>
              <a:t>Yellow: Cluster 2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87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FEAED-90C6-4381-A2D9-CEF6363F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Object Tracking – Kalman Filter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BC2791-7573-4C4B-B168-143A3655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recursive algorithm that estimates the state of a system from noisy measurements</a:t>
            </a:r>
          </a:p>
          <a:p>
            <a:r>
              <a:rPr lang="en-US" altLang="zh-TW" dirty="0"/>
              <a:t>Two main phases</a:t>
            </a:r>
          </a:p>
          <a:p>
            <a:pPr lvl="1"/>
            <a:r>
              <a:rPr lang="en-US" altLang="zh-TW" dirty="0"/>
              <a:t>Prediction phase: Estimates current state</a:t>
            </a:r>
            <a:r>
              <a:rPr lang="zh-TW" altLang="en-US" dirty="0"/>
              <a:t> </a:t>
            </a:r>
            <a:r>
              <a:rPr lang="en-US" altLang="zh-TW" dirty="0"/>
              <a:t>(hand weighted center position after clustering) and uncertainties</a:t>
            </a:r>
          </a:p>
          <a:p>
            <a:pPr lvl="1"/>
            <a:r>
              <a:rPr lang="en-US" altLang="zh-TW" dirty="0"/>
              <a:t>Update phase: Refines estimates using new measurements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176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FEAED-90C6-4381-A2D9-CEF6363F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Object Tracking – Hungarian Algo.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BC2791-7573-4C4B-B168-143A3655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combinatorial optimization algorithm for solving assignment problems</a:t>
            </a:r>
          </a:p>
          <a:p>
            <a:r>
              <a:rPr lang="en-US" altLang="zh-TW" dirty="0"/>
              <a:t>Key steps</a:t>
            </a:r>
          </a:p>
          <a:p>
            <a:pPr lvl="1"/>
            <a:r>
              <a:rPr lang="en-US" altLang="zh-TW" dirty="0"/>
              <a:t>Matrix Reduction</a:t>
            </a:r>
          </a:p>
          <a:p>
            <a:pPr lvl="1"/>
            <a:r>
              <a:rPr lang="en-US" altLang="zh-TW" dirty="0"/>
              <a:t>Covering Zeros</a:t>
            </a:r>
          </a:p>
          <a:p>
            <a:pPr lvl="1"/>
            <a:r>
              <a:rPr lang="en-US" altLang="zh-TW" dirty="0"/>
              <a:t>Creating Additional Zeros</a:t>
            </a:r>
          </a:p>
          <a:p>
            <a:pPr lvl="1"/>
            <a:r>
              <a:rPr lang="en-US" altLang="zh-TW" dirty="0"/>
              <a:t>Finding an Optimal Assignment (About 5 centers)</a:t>
            </a:r>
          </a:p>
          <a:p>
            <a:pPr lvl="2"/>
            <a:r>
              <a:rPr lang="en-US" altLang="zh-TW" dirty="0"/>
              <a:t>Each row and column contains exactly one assigned zero</a:t>
            </a:r>
            <a:endParaRPr lang="en-US" altLang="zh-TW" b="0" i="0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375753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0B804F-6FB2-4AEE-972C-F46B47BB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7E3DFD-7434-4DE1-8B44-9A2322B0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Related Works</a:t>
            </a:r>
          </a:p>
          <a:p>
            <a:r>
              <a:rPr lang="en-US" altLang="zh-TW" dirty="0"/>
              <a:t>Background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Experimental Results</a:t>
            </a:r>
          </a:p>
          <a:p>
            <a:r>
              <a:rPr lang="en-US" altLang="zh-TW" dirty="0"/>
              <a:t>Conclusion</a:t>
            </a:r>
            <a:r>
              <a:rPr lang="zh-TW" altLang="en-US" dirty="0"/>
              <a:t> </a:t>
            </a:r>
            <a:r>
              <a:rPr lang="en-US" altLang="zh-TW" dirty="0"/>
              <a:t>and Future Works</a:t>
            </a:r>
          </a:p>
          <a:p>
            <a:r>
              <a:rPr lang="en-US" altLang="zh-TW" dirty="0"/>
              <a:t>References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3421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E448FBF1-EDF3-4149-8073-745B6F13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ym typeface="+mn-ea"/>
              </a:rPr>
              <a:t>Current System Flow Chart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9BF465-A3E7-4752-8BBE-229F9265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7F1027F-4ED1-4C86-847D-AE69D8BE3F00}"/>
              </a:ext>
            </a:extLst>
          </p:cNvPr>
          <p:cNvSpPr txBox="1"/>
          <p:nvPr/>
        </p:nvSpPr>
        <p:spPr>
          <a:xfrm>
            <a:off x="6677429" y="45522"/>
            <a:ext cx="562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TCP/IP:</a:t>
            </a:r>
            <a:r>
              <a:rPr lang="zh-TW" altLang="en-US" dirty="0"/>
              <a:t> </a:t>
            </a:r>
            <a:r>
              <a:rPr lang="en-US" altLang="zh-TW" dirty="0"/>
              <a:t>Transmission Control Protocol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Internet Protocol </a:t>
            </a:r>
            <a:endParaRPr lang="zh-TW" altLang="en-US" dirty="0"/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F248E888-6955-4108-B8C8-B751B0909FFC}"/>
              </a:ext>
            </a:extLst>
          </p:cNvPr>
          <p:cNvGrpSpPr/>
          <p:nvPr/>
        </p:nvGrpSpPr>
        <p:grpSpPr>
          <a:xfrm>
            <a:off x="-150314" y="2613773"/>
            <a:ext cx="12286767" cy="3327084"/>
            <a:chOff x="-150314" y="2613773"/>
            <a:chExt cx="12286767" cy="3327084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BC30045D-0A8D-4FB6-BAF4-8308B11CFAA0}"/>
                </a:ext>
              </a:extLst>
            </p:cNvPr>
            <p:cNvGrpSpPr/>
            <p:nvPr/>
          </p:nvGrpSpPr>
          <p:grpSpPr>
            <a:xfrm>
              <a:off x="-150314" y="2613773"/>
              <a:ext cx="12286767" cy="3327084"/>
              <a:chOff x="-150314" y="2613773"/>
              <a:chExt cx="12286767" cy="3327084"/>
            </a:xfrm>
          </p:grpSpPr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E9C6987A-AA98-4160-B145-7C739BAAF0D3}"/>
                  </a:ext>
                </a:extLst>
              </p:cNvPr>
              <p:cNvGrpSpPr/>
              <p:nvPr/>
            </p:nvGrpSpPr>
            <p:grpSpPr>
              <a:xfrm>
                <a:off x="-150314" y="2691682"/>
                <a:ext cx="12286767" cy="3249175"/>
                <a:chOff x="-150314" y="2691682"/>
                <a:chExt cx="12286767" cy="3249175"/>
              </a:xfrm>
            </p:grpSpPr>
            <p:sp>
              <p:nvSpPr>
                <p:cNvPr id="72" name="矩形: 圓角 71">
                  <a:extLst>
                    <a:ext uri="{FF2B5EF4-FFF2-40B4-BE49-F238E27FC236}">
                      <a16:creationId xmlns:a16="http://schemas.microsoft.com/office/drawing/2014/main" id="{ADC3028B-9E42-4691-9214-70257333B4B0}"/>
                    </a:ext>
                  </a:extLst>
                </p:cNvPr>
                <p:cNvSpPr/>
                <p:nvPr/>
              </p:nvSpPr>
              <p:spPr>
                <a:xfrm>
                  <a:off x="716438" y="2828636"/>
                  <a:ext cx="1271260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>
                      <a:solidFill>
                        <a:schemeClr val="tx1"/>
                      </a:solidFill>
                    </a:rPr>
                    <a:t>mmWave</a:t>
                  </a:r>
                  <a:endParaRPr lang="en-US" altLang="zh-TW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: 圓角 72">
                  <a:extLst>
                    <a:ext uri="{FF2B5EF4-FFF2-40B4-BE49-F238E27FC236}">
                      <a16:creationId xmlns:a16="http://schemas.microsoft.com/office/drawing/2014/main" id="{EC4B761B-6710-4623-8A9F-0349DA371E8F}"/>
                    </a:ext>
                  </a:extLst>
                </p:cNvPr>
                <p:cNvSpPr/>
                <p:nvPr/>
              </p:nvSpPr>
              <p:spPr>
                <a:xfrm>
                  <a:off x="4302444" y="5026457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De-noising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直線單箭頭接點 73">
                  <a:extLst>
                    <a:ext uri="{FF2B5EF4-FFF2-40B4-BE49-F238E27FC236}">
                      <a16:creationId xmlns:a16="http://schemas.microsoft.com/office/drawing/2014/main" id="{D8E8B17C-E635-410E-AD4B-0D3489F9C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3720" y="3905250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0610F2E7-6C61-4710-90C5-E22125DDB568}"/>
                    </a:ext>
                  </a:extLst>
                </p:cNvPr>
                <p:cNvSpPr/>
                <p:nvPr/>
              </p:nvSpPr>
              <p:spPr>
                <a:xfrm>
                  <a:off x="2402625" y="4816944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AB5C6C53-AD72-4162-A0C4-D9199D1FF75B}"/>
                    </a:ext>
                  </a:extLst>
                </p:cNvPr>
                <p:cNvSpPr/>
                <p:nvPr/>
              </p:nvSpPr>
              <p:spPr>
                <a:xfrm>
                  <a:off x="-150314" y="4090014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77" name="矩形: 圓角 76">
                  <a:extLst>
                    <a:ext uri="{FF2B5EF4-FFF2-40B4-BE49-F238E27FC236}">
                      <a16:creationId xmlns:a16="http://schemas.microsoft.com/office/drawing/2014/main" id="{518ED9CD-2F11-40B1-A937-117EBBE72E10}"/>
                    </a:ext>
                  </a:extLst>
                </p:cNvPr>
                <p:cNvSpPr/>
                <p:nvPr/>
              </p:nvSpPr>
              <p:spPr>
                <a:xfrm>
                  <a:off x="632855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Point Cloud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Mapping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直線單箭頭接點 77">
                  <a:extLst>
                    <a:ext uri="{FF2B5EF4-FFF2-40B4-BE49-F238E27FC236}">
                      <a16:creationId xmlns:a16="http://schemas.microsoft.com/office/drawing/2014/main" id="{7346F062-A0F5-49B1-9DE9-F01F7CAC1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140" y="5527950"/>
                  <a:ext cx="185061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矩形: 圓角 78">
                  <a:extLst>
                    <a:ext uri="{FF2B5EF4-FFF2-40B4-BE49-F238E27FC236}">
                      <a16:creationId xmlns:a16="http://schemas.microsoft.com/office/drawing/2014/main" id="{4BC24463-F4C8-4403-9B87-54FB6BAC05BF}"/>
                    </a:ext>
                  </a:extLst>
                </p:cNvPr>
                <p:cNvSpPr/>
                <p:nvPr/>
              </p:nvSpPr>
              <p:spPr>
                <a:xfrm>
                  <a:off x="3590744" y="2830314"/>
                  <a:ext cx="2838641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Coordinate Transformation</a:t>
                  </a:r>
                </a:p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and Filter by Depth </a:t>
                  </a:r>
                  <a:r>
                    <a:rPr lang="en-US" altLang="zh-TW" i="1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  <p:sp>
              <p:nvSpPr>
                <p:cNvPr id="80" name="矩形: 圓角 79">
                  <a:extLst>
                    <a:ext uri="{FF2B5EF4-FFF2-40B4-BE49-F238E27FC236}">
                      <a16:creationId xmlns:a16="http://schemas.microsoft.com/office/drawing/2014/main" id="{90E41DE4-C9CE-486A-9A2F-54A2FC2E092D}"/>
                    </a:ext>
                  </a:extLst>
                </p:cNvPr>
                <p:cNvSpPr/>
                <p:nvPr/>
              </p:nvSpPr>
              <p:spPr>
                <a:xfrm>
                  <a:off x="8039099" y="2808092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HDBSCAN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矩形: 圓角 80">
                  <a:extLst>
                    <a:ext uri="{FF2B5EF4-FFF2-40B4-BE49-F238E27FC236}">
                      <a16:creationId xmlns:a16="http://schemas.microsoft.com/office/drawing/2014/main" id="{7059CBEF-03F4-46D0-935D-70EAAC76774C}"/>
                    </a:ext>
                  </a:extLst>
                </p:cNvPr>
                <p:cNvSpPr/>
                <p:nvPr/>
              </p:nvSpPr>
              <p:spPr>
                <a:xfrm>
                  <a:off x="10187581" y="2828636"/>
                  <a:ext cx="1948872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Demonstration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through Unity</a:t>
                  </a:r>
                </a:p>
              </p:txBody>
            </p:sp>
            <p:cxnSp>
              <p:nvCxnSpPr>
                <p:cNvPr id="82" name="直線單箭頭接點 81">
                  <a:extLst>
                    <a:ext uri="{FF2B5EF4-FFF2-40B4-BE49-F238E27FC236}">
                      <a16:creationId xmlns:a16="http://schemas.microsoft.com/office/drawing/2014/main" id="{DA4A36BB-DF24-460F-806B-89DEBDD9CF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8473" y="3265292"/>
                  <a:ext cx="125552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95D3E359-CE96-48FD-8845-E4CD04E82717}"/>
                    </a:ext>
                  </a:extLst>
                </p:cNvPr>
                <p:cNvSpPr/>
                <p:nvPr/>
              </p:nvSpPr>
              <p:spPr>
                <a:xfrm>
                  <a:off x="3442421" y="4014523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D66B4DC2-182A-4A7C-8911-6460A8A35760}"/>
                    </a:ext>
                  </a:extLst>
                </p:cNvPr>
                <p:cNvSpPr/>
                <p:nvPr/>
              </p:nvSpPr>
              <p:spPr>
                <a:xfrm>
                  <a:off x="7133250" y="4029127"/>
                  <a:ext cx="162166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Points Position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(Cartesian Coordinates)</a:t>
                  </a:r>
                </a:p>
              </p:txBody>
            </p:sp>
            <p:sp>
              <p:nvSpPr>
                <p:cNvPr id="85" name="矩形: 圓角 84">
                  <a:extLst>
                    <a:ext uri="{FF2B5EF4-FFF2-40B4-BE49-F238E27FC236}">
                      <a16:creationId xmlns:a16="http://schemas.microsoft.com/office/drawing/2014/main" id="{7D0EFD60-EB0E-4534-AF6C-737C82FA61C7}"/>
                    </a:ext>
                  </a:extLst>
                </p:cNvPr>
                <p:cNvSpPr/>
                <p:nvPr/>
              </p:nvSpPr>
              <p:spPr>
                <a:xfrm>
                  <a:off x="10513871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Tracker</a:t>
                  </a:r>
                </a:p>
              </p:txBody>
            </p:sp>
            <p:cxnSp>
              <p:nvCxnSpPr>
                <p:cNvPr id="86" name="直線單箭頭接點 85">
                  <a:extLst>
                    <a:ext uri="{FF2B5EF4-FFF2-40B4-BE49-F238E27FC236}">
                      <a16:creationId xmlns:a16="http://schemas.microsoft.com/office/drawing/2014/main" id="{FA3C3BCD-1614-4799-8EAF-97E378C60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29690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>
                  <a:extLst>
                    <a:ext uri="{FF2B5EF4-FFF2-40B4-BE49-F238E27FC236}">
                      <a16:creationId xmlns:a16="http://schemas.microsoft.com/office/drawing/2014/main" id="{3DE904EE-6948-4783-ACC9-6F531CE3D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0065" y="3905250"/>
                  <a:ext cx="0" cy="9116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>
                  <a:extLst>
                    <a:ext uri="{FF2B5EF4-FFF2-40B4-BE49-F238E27FC236}">
                      <a16:creationId xmlns:a16="http://schemas.microsoft.com/office/drawing/2014/main" id="{9F9F2DC0-5C41-49F1-9AF5-A7680F134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917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>
                  <a:extLst>
                    <a:ext uri="{FF2B5EF4-FFF2-40B4-BE49-F238E27FC236}">
                      <a16:creationId xmlns:a16="http://schemas.microsoft.com/office/drawing/2014/main" id="{D9E9A220-CAB5-42B3-BA7A-5F83CA698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2068" y="3265292"/>
                  <a:ext cx="1280353" cy="278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EE773CD3-199E-4554-9751-B0E8F03EC096}"/>
                    </a:ext>
                  </a:extLst>
                </p:cNvPr>
                <p:cNvSpPr/>
                <p:nvPr/>
              </p:nvSpPr>
              <p:spPr>
                <a:xfrm>
                  <a:off x="2006705" y="2691682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91" name="矩形: 圓角 90">
                  <a:extLst>
                    <a:ext uri="{FF2B5EF4-FFF2-40B4-BE49-F238E27FC236}">
                      <a16:creationId xmlns:a16="http://schemas.microsoft.com/office/drawing/2014/main" id="{8C25329D-264F-4926-B890-1FB13CBA0980}"/>
                    </a:ext>
                  </a:extLst>
                </p:cNvPr>
                <p:cNvSpPr/>
                <p:nvPr/>
              </p:nvSpPr>
              <p:spPr>
                <a:xfrm>
                  <a:off x="8035999" y="5019531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Regression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Calibration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直線單箭頭接點 91">
                  <a:extLst>
                    <a:ext uri="{FF2B5EF4-FFF2-40B4-BE49-F238E27FC236}">
                      <a16:creationId xmlns:a16="http://schemas.microsoft.com/office/drawing/2014/main" id="{539CD3A2-FE8F-4F69-BFDF-824D834C3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39106" y="5476731"/>
                  <a:ext cx="78336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ED2B156-E30A-49D2-9C2F-71B8ABD5641C}"/>
                  </a:ext>
                </a:extLst>
              </p:cNvPr>
              <p:cNvSpPr/>
              <p:nvPr/>
            </p:nvSpPr>
            <p:spPr>
              <a:xfrm>
                <a:off x="6379451" y="2613773"/>
                <a:ext cx="1733567" cy="732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(Cartesian Coordinates)</a:t>
                </a:r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06F1486C-964A-46F8-87DD-35791A7C3595}"/>
                </a:ext>
              </a:extLst>
            </p:cNvPr>
            <p:cNvSpPr/>
            <p:nvPr/>
          </p:nvSpPr>
          <p:spPr>
            <a:xfrm>
              <a:off x="9937481" y="4001294"/>
              <a:ext cx="1621664" cy="73248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TCP/IP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598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Point Cloud Mapping</a:t>
            </a:r>
          </a:p>
          <a:p>
            <a:r>
              <a:rPr lang="en-US" altLang="zh-TW" dirty="0"/>
              <a:t>2D Heat map De-noising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HDBSCAN Cluster Optimization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Regression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Calibration</a:t>
            </a:r>
          </a:p>
          <a:p>
            <a:r>
              <a:rPr lang="en-US" altLang="zh-TW" dirty="0"/>
              <a:t>Tracker</a:t>
            </a:r>
          </a:p>
          <a:p>
            <a:endParaRPr lang="en-US" altLang="zh-TW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63792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E448FBF1-EDF3-4149-8073-745B6F13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ym typeface="+mn-ea"/>
              </a:rPr>
              <a:t>Current System Flow Chart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9BF465-A3E7-4752-8BBE-229F9265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7F1027F-4ED1-4C86-847D-AE69D8BE3F00}"/>
              </a:ext>
            </a:extLst>
          </p:cNvPr>
          <p:cNvSpPr txBox="1"/>
          <p:nvPr/>
        </p:nvSpPr>
        <p:spPr>
          <a:xfrm>
            <a:off x="6677429" y="45522"/>
            <a:ext cx="562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TCP/IP:</a:t>
            </a:r>
            <a:r>
              <a:rPr lang="zh-TW" altLang="en-US" dirty="0"/>
              <a:t> </a:t>
            </a:r>
            <a:r>
              <a:rPr lang="en-US" altLang="zh-TW" dirty="0"/>
              <a:t>Transmission Control Protocol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Internet Protocol </a:t>
            </a:r>
            <a:endParaRPr lang="zh-TW" altLang="en-US" dirty="0"/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F87D9A8C-19E0-44E8-8987-637E60822949}"/>
              </a:ext>
            </a:extLst>
          </p:cNvPr>
          <p:cNvGrpSpPr/>
          <p:nvPr/>
        </p:nvGrpSpPr>
        <p:grpSpPr>
          <a:xfrm>
            <a:off x="-150314" y="2613773"/>
            <a:ext cx="12286767" cy="3327084"/>
            <a:chOff x="-150314" y="2613773"/>
            <a:chExt cx="12286767" cy="3327084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C9D3E162-0DFD-4742-B83E-A3D0B93F677C}"/>
                </a:ext>
              </a:extLst>
            </p:cNvPr>
            <p:cNvGrpSpPr/>
            <p:nvPr/>
          </p:nvGrpSpPr>
          <p:grpSpPr>
            <a:xfrm>
              <a:off x="-150314" y="2613773"/>
              <a:ext cx="12286767" cy="3327084"/>
              <a:chOff x="-150314" y="2613773"/>
              <a:chExt cx="12286767" cy="3327084"/>
            </a:xfrm>
          </p:grpSpPr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EEBEB1D8-AE58-4E2C-9F17-EC9350B1D264}"/>
                  </a:ext>
                </a:extLst>
              </p:cNvPr>
              <p:cNvGrpSpPr/>
              <p:nvPr/>
            </p:nvGrpSpPr>
            <p:grpSpPr>
              <a:xfrm>
                <a:off x="-150314" y="2691682"/>
                <a:ext cx="12286767" cy="3249175"/>
                <a:chOff x="-150314" y="2691682"/>
                <a:chExt cx="12286767" cy="3249175"/>
              </a:xfrm>
            </p:grpSpPr>
            <p:sp>
              <p:nvSpPr>
                <p:cNvPr id="72" name="矩形: 圓角 71">
                  <a:extLst>
                    <a:ext uri="{FF2B5EF4-FFF2-40B4-BE49-F238E27FC236}">
                      <a16:creationId xmlns:a16="http://schemas.microsoft.com/office/drawing/2014/main" id="{6F626360-FDE2-488D-A77B-058857874891}"/>
                    </a:ext>
                  </a:extLst>
                </p:cNvPr>
                <p:cNvSpPr/>
                <p:nvPr/>
              </p:nvSpPr>
              <p:spPr>
                <a:xfrm>
                  <a:off x="716438" y="2828636"/>
                  <a:ext cx="1271260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>
                      <a:solidFill>
                        <a:schemeClr val="tx1"/>
                      </a:solidFill>
                    </a:rPr>
                    <a:t>mmWave</a:t>
                  </a:r>
                  <a:endParaRPr lang="en-US" altLang="zh-TW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: 圓角 72">
                  <a:extLst>
                    <a:ext uri="{FF2B5EF4-FFF2-40B4-BE49-F238E27FC236}">
                      <a16:creationId xmlns:a16="http://schemas.microsoft.com/office/drawing/2014/main" id="{94A0BDF0-4B48-4447-8F96-DE28DAB4D7B0}"/>
                    </a:ext>
                  </a:extLst>
                </p:cNvPr>
                <p:cNvSpPr/>
                <p:nvPr/>
              </p:nvSpPr>
              <p:spPr>
                <a:xfrm>
                  <a:off x="4302444" y="5026457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De-noising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直線單箭頭接點 73">
                  <a:extLst>
                    <a:ext uri="{FF2B5EF4-FFF2-40B4-BE49-F238E27FC236}">
                      <a16:creationId xmlns:a16="http://schemas.microsoft.com/office/drawing/2014/main" id="{20829203-9CE6-407A-9CF8-14B79EFE3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3720" y="3905250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5B50FCD4-531B-4177-AD46-29FBE53956F3}"/>
                    </a:ext>
                  </a:extLst>
                </p:cNvPr>
                <p:cNvSpPr/>
                <p:nvPr/>
              </p:nvSpPr>
              <p:spPr>
                <a:xfrm>
                  <a:off x="2402625" y="4816944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AF71B368-E06A-4E97-84E1-243336CAF672}"/>
                    </a:ext>
                  </a:extLst>
                </p:cNvPr>
                <p:cNvSpPr/>
                <p:nvPr/>
              </p:nvSpPr>
              <p:spPr>
                <a:xfrm>
                  <a:off x="-150314" y="4090014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77" name="矩形: 圓角 76">
                  <a:extLst>
                    <a:ext uri="{FF2B5EF4-FFF2-40B4-BE49-F238E27FC236}">
                      <a16:creationId xmlns:a16="http://schemas.microsoft.com/office/drawing/2014/main" id="{D644A44C-0909-433B-B3F2-0442C68A6461}"/>
                    </a:ext>
                  </a:extLst>
                </p:cNvPr>
                <p:cNvSpPr/>
                <p:nvPr/>
              </p:nvSpPr>
              <p:spPr>
                <a:xfrm>
                  <a:off x="632855" y="5024058"/>
                  <a:ext cx="1431637" cy="914400"/>
                </a:xfrm>
                <a:prstGeom prst="roundRect">
                  <a:avLst/>
                </a:prstGeom>
                <a:solidFill>
                  <a:srgbClr val="FFC000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Point Cloud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Mapping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直線單箭頭接點 77">
                  <a:extLst>
                    <a:ext uri="{FF2B5EF4-FFF2-40B4-BE49-F238E27FC236}">
                      <a16:creationId xmlns:a16="http://schemas.microsoft.com/office/drawing/2014/main" id="{2C3B1BE0-361F-4C6C-BF0E-C1807B46D9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140" y="5527950"/>
                  <a:ext cx="185061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矩形: 圓角 78">
                  <a:extLst>
                    <a:ext uri="{FF2B5EF4-FFF2-40B4-BE49-F238E27FC236}">
                      <a16:creationId xmlns:a16="http://schemas.microsoft.com/office/drawing/2014/main" id="{09AE68BB-D6D9-496C-9F3A-A58D357EB592}"/>
                    </a:ext>
                  </a:extLst>
                </p:cNvPr>
                <p:cNvSpPr/>
                <p:nvPr/>
              </p:nvSpPr>
              <p:spPr>
                <a:xfrm>
                  <a:off x="3590744" y="2830314"/>
                  <a:ext cx="2838641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Coordinate Transformation</a:t>
                  </a:r>
                </a:p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and Filter by Depth </a:t>
                  </a:r>
                  <a:r>
                    <a:rPr lang="en-US" altLang="zh-TW" i="1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  <p:sp>
              <p:nvSpPr>
                <p:cNvPr id="80" name="矩形: 圓角 79">
                  <a:extLst>
                    <a:ext uri="{FF2B5EF4-FFF2-40B4-BE49-F238E27FC236}">
                      <a16:creationId xmlns:a16="http://schemas.microsoft.com/office/drawing/2014/main" id="{372A06B5-8EFD-4117-B0C2-C04712013AE0}"/>
                    </a:ext>
                  </a:extLst>
                </p:cNvPr>
                <p:cNvSpPr/>
                <p:nvPr/>
              </p:nvSpPr>
              <p:spPr>
                <a:xfrm>
                  <a:off x="8039099" y="2808092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HDBSCAN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矩形: 圓角 80">
                  <a:extLst>
                    <a:ext uri="{FF2B5EF4-FFF2-40B4-BE49-F238E27FC236}">
                      <a16:creationId xmlns:a16="http://schemas.microsoft.com/office/drawing/2014/main" id="{33CC1677-3776-4611-BA86-2E0EA46A2481}"/>
                    </a:ext>
                  </a:extLst>
                </p:cNvPr>
                <p:cNvSpPr/>
                <p:nvPr/>
              </p:nvSpPr>
              <p:spPr>
                <a:xfrm>
                  <a:off x="10187581" y="2828636"/>
                  <a:ext cx="1948872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Demonstration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through Unity</a:t>
                  </a:r>
                </a:p>
              </p:txBody>
            </p:sp>
            <p:cxnSp>
              <p:nvCxnSpPr>
                <p:cNvPr id="82" name="直線單箭頭接點 81">
                  <a:extLst>
                    <a:ext uri="{FF2B5EF4-FFF2-40B4-BE49-F238E27FC236}">
                      <a16:creationId xmlns:a16="http://schemas.microsoft.com/office/drawing/2014/main" id="{94AB2189-A789-4248-809D-EFE842C8D8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8473" y="3265292"/>
                  <a:ext cx="125552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467AA0B7-CA6F-4E28-9C56-491098D0A386}"/>
                    </a:ext>
                  </a:extLst>
                </p:cNvPr>
                <p:cNvSpPr/>
                <p:nvPr/>
              </p:nvSpPr>
              <p:spPr>
                <a:xfrm>
                  <a:off x="3442421" y="4014523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7E512190-25BF-48C8-B053-69710301E068}"/>
                    </a:ext>
                  </a:extLst>
                </p:cNvPr>
                <p:cNvSpPr/>
                <p:nvPr/>
              </p:nvSpPr>
              <p:spPr>
                <a:xfrm>
                  <a:off x="7133250" y="4029127"/>
                  <a:ext cx="162166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Points Position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(Cartesian Coordinates)</a:t>
                  </a:r>
                </a:p>
              </p:txBody>
            </p:sp>
            <p:sp>
              <p:nvSpPr>
                <p:cNvPr id="85" name="矩形: 圓角 84">
                  <a:extLst>
                    <a:ext uri="{FF2B5EF4-FFF2-40B4-BE49-F238E27FC236}">
                      <a16:creationId xmlns:a16="http://schemas.microsoft.com/office/drawing/2014/main" id="{1481B190-224C-4899-87C6-AF6E4E71C4A4}"/>
                    </a:ext>
                  </a:extLst>
                </p:cNvPr>
                <p:cNvSpPr/>
                <p:nvPr/>
              </p:nvSpPr>
              <p:spPr>
                <a:xfrm>
                  <a:off x="10513871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Tracker</a:t>
                  </a:r>
                </a:p>
              </p:txBody>
            </p:sp>
            <p:cxnSp>
              <p:nvCxnSpPr>
                <p:cNvPr id="86" name="直線單箭頭接點 85">
                  <a:extLst>
                    <a:ext uri="{FF2B5EF4-FFF2-40B4-BE49-F238E27FC236}">
                      <a16:creationId xmlns:a16="http://schemas.microsoft.com/office/drawing/2014/main" id="{6B998EAB-A522-485A-AF0E-1617A0C774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29690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>
                  <a:extLst>
                    <a:ext uri="{FF2B5EF4-FFF2-40B4-BE49-F238E27FC236}">
                      <a16:creationId xmlns:a16="http://schemas.microsoft.com/office/drawing/2014/main" id="{24E242AA-07AC-4F00-A82C-087EF2B9A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0065" y="3905250"/>
                  <a:ext cx="0" cy="9116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>
                  <a:extLst>
                    <a:ext uri="{FF2B5EF4-FFF2-40B4-BE49-F238E27FC236}">
                      <a16:creationId xmlns:a16="http://schemas.microsoft.com/office/drawing/2014/main" id="{3248C80A-D523-467A-9775-BECD0549A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917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>
                  <a:extLst>
                    <a:ext uri="{FF2B5EF4-FFF2-40B4-BE49-F238E27FC236}">
                      <a16:creationId xmlns:a16="http://schemas.microsoft.com/office/drawing/2014/main" id="{6A573485-E4D2-4704-9D23-81FFBEADF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2068" y="3265292"/>
                  <a:ext cx="1280353" cy="278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2610814C-11F2-4BE1-92FB-7339ACAF7C19}"/>
                    </a:ext>
                  </a:extLst>
                </p:cNvPr>
                <p:cNvSpPr/>
                <p:nvPr/>
              </p:nvSpPr>
              <p:spPr>
                <a:xfrm>
                  <a:off x="2006705" y="2691682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91" name="矩形: 圓角 90">
                  <a:extLst>
                    <a:ext uri="{FF2B5EF4-FFF2-40B4-BE49-F238E27FC236}">
                      <a16:creationId xmlns:a16="http://schemas.microsoft.com/office/drawing/2014/main" id="{3CFA24E2-DD25-4167-BFA9-50102957839B}"/>
                    </a:ext>
                  </a:extLst>
                </p:cNvPr>
                <p:cNvSpPr/>
                <p:nvPr/>
              </p:nvSpPr>
              <p:spPr>
                <a:xfrm>
                  <a:off x="8035999" y="5019531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Regression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Calibration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直線單箭頭接點 91">
                  <a:extLst>
                    <a:ext uri="{FF2B5EF4-FFF2-40B4-BE49-F238E27FC236}">
                      <a16:creationId xmlns:a16="http://schemas.microsoft.com/office/drawing/2014/main" id="{51787230-2A31-4379-982C-11D381BE2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39106" y="5476731"/>
                  <a:ext cx="78336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E2880C0A-B16B-47DA-8894-915106B14F39}"/>
                  </a:ext>
                </a:extLst>
              </p:cNvPr>
              <p:cNvSpPr/>
              <p:nvPr/>
            </p:nvSpPr>
            <p:spPr>
              <a:xfrm>
                <a:off x="6379451" y="2613773"/>
                <a:ext cx="1733567" cy="732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(Cartesian Coordinates)</a:t>
                </a:r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48E0A8B-D492-42B7-8F7A-538B319E6DF6}"/>
                </a:ext>
              </a:extLst>
            </p:cNvPr>
            <p:cNvSpPr/>
            <p:nvPr/>
          </p:nvSpPr>
          <p:spPr>
            <a:xfrm>
              <a:off x="9937481" y="4001294"/>
              <a:ext cx="1621664" cy="73248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TCP/IP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615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AFE07A-98F0-4FA1-9842-3AB4F3B0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 Cloud Mapping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AB9251-59A9-402C-91E9-32E492CC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6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Raw output data are represented in </a:t>
            </a:r>
            <a:r>
              <a:rPr lang="en-US" altLang="zh-TW" b="1" dirty="0"/>
              <a:t>polar coordinates</a:t>
            </a:r>
            <a:r>
              <a:rPr lang="en-US" altLang="zh-TW" dirty="0"/>
              <a:t>.</a:t>
            </a:r>
            <a:endParaRPr lang="en-US" altLang="zh-TW" b="1" dirty="0"/>
          </a:p>
          <a:p>
            <a:r>
              <a:rPr lang="en-US" altLang="zh-TW" dirty="0"/>
              <a:t>The angular resolution is 0.01 radians</a:t>
            </a:r>
          </a:p>
          <a:p>
            <a:pPr lvl="1"/>
            <a:r>
              <a:rPr lang="en-US" altLang="zh-TW" dirty="0"/>
              <a:t>Both Elevation and Azimuth</a:t>
            </a:r>
            <a:endParaRPr lang="en-US" altLang="zh-TW" b="1" dirty="0"/>
          </a:p>
          <a:p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0EF0657-7FD3-4A46-B5DB-36D818A04FAB}"/>
              </a:ext>
            </a:extLst>
          </p:cNvPr>
          <p:cNvGrpSpPr/>
          <p:nvPr/>
        </p:nvGrpSpPr>
        <p:grpSpPr>
          <a:xfrm>
            <a:off x="5715000" y="2980816"/>
            <a:ext cx="4591638" cy="3648584"/>
            <a:chOff x="5715000" y="2980816"/>
            <a:chExt cx="4591638" cy="364858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DC8D8C4-861C-46A8-B812-21AB40DB1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980816"/>
              <a:ext cx="4210638" cy="3648584"/>
            </a:xfrm>
            <a:prstGeom prst="rect">
              <a:avLst/>
            </a:prstGeom>
          </p:spPr>
        </p:pic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163FFD90-2D30-4B5A-BAFB-19CD0DAAD79F}"/>
                </a:ext>
              </a:extLst>
            </p:cNvPr>
            <p:cNvSpPr/>
            <p:nvPr/>
          </p:nvSpPr>
          <p:spPr>
            <a:xfrm>
              <a:off x="5715000" y="3665538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B7386241-88F0-4DE1-9B84-140F398F39B8}"/>
                </a:ext>
              </a:extLst>
            </p:cNvPr>
            <p:cNvSpPr/>
            <p:nvPr/>
          </p:nvSpPr>
          <p:spPr>
            <a:xfrm>
              <a:off x="5715000" y="3884613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3E3862B9-8EED-4237-A458-EBDA7F6854C9}"/>
                </a:ext>
              </a:extLst>
            </p:cNvPr>
            <p:cNvSpPr/>
            <p:nvPr/>
          </p:nvSpPr>
          <p:spPr>
            <a:xfrm>
              <a:off x="5715000" y="4092576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5E43EBDA-E753-480F-80CD-3D4DCFE658F5}"/>
                </a:ext>
              </a:extLst>
            </p:cNvPr>
            <p:cNvSpPr/>
            <p:nvPr/>
          </p:nvSpPr>
          <p:spPr>
            <a:xfrm>
              <a:off x="5715000" y="4512185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7B6F2946-2F69-4483-B75A-C53FA370EF17}"/>
                </a:ext>
              </a:extLst>
            </p:cNvPr>
            <p:cNvSpPr/>
            <p:nvPr/>
          </p:nvSpPr>
          <p:spPr>
            <a:xfrm>
              <a:off x="5715000" y="4920967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700ACE1C-7370-4E99-9561-B23ABEC17BBA}"/>
                </a:ext>
              </a:extLst>
            </p:cNvPr>
            <p:cNvSpPr/>
            <p:nvPr/>
          </p:nvSpPr>
          <p:spPr>
            <a:xfrm>
              <a:off x="5715000" y="5329749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AA2501AD-1AF7-4787-A4FF-27450E234891}"/>
                </a:ext>
              </a:extLst>
            </p:cNvPr>
            <p:cNvSpPr/>
            <p:nvPr/>
          </p:nvSpPr>
          <p:spPr>
            <a:xfrm>
              <a:off x="5715000" y="5767106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C4D03A74-EFA0-43E4-A492-EC64F0743D5E}"/>
                </a:ext>
              </a:extLst>
            </p:cNvPr>
            <p:cNvSpPr/>
            <p:nvPr/>
          </p:nvSpPr>
          <p:spPr>
            <a:xfrm>
              <a:off x="5715000" y="6160294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B30172C4-6291-441D-BCD2-C2FA7FDD8CBC}"/>
                </a:ext>
              </a:extLst>
            </p:cNvPr>
            <p:cNvSpPr/>
            <p:nvPr/>
          </p:nvSpPr>
          <p:spPr>
            <a:xfrm>
              <a:off x="5715000" y="4304222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E6F7DC7E-7652-4634-B69A-6D3D91C81E34}"/>
                </a:ext>
              </a:extLst>
            </p:cNvPr>
            <p:cNvSpPr/>
            <p:nvPr/>
          </p:nvSpPr>
          <p:spPr>
            <a:xfrm>
              <a:off x="5715000" y="4715387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100D93BC-D742-4223-93AE-2FEB8DE66F83}"/>
                </a:ext>
              </a:extLst>
            </p:cNvPr>
            <p:cNvSpPr/>
            <p:nvPr/>
          </p:nvSpPr>
          <p:spPr>
            <a:xfrm>
              <a:off x="5715000" y="5124169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0A3BF88D-DA04-46E4-9731-988FF72FEE38}"/>
                </a:ext>
              </a:extLst>
            </p:cNvPr>
            <p:cNvSpPr/>
            <p:nvPr/>
          </p:nvSpPr>
          <p:spPr>
            <a:xfrm>
              <a:off x="5715000" y="5537712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9C42737D-CB58-46D9-B6F4-D8935E8B1D42}"/>
                </a:ext>
              </a:extLst>
            </p:cNvPr>
            <p:cNvSpPr/>
            <p:nvPr/>
          </p:nvSpPr>
          <p:spPr>
            <a:xfrm>
              <a:off x="5715000" y="5983005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07C1190F-6DB4-44CF-BDCA-638DFE1DB791}"/>
                </a:ext>
              </a:extLst>
            </p:cNvPr>
            <p:cNvSpPr/>
            <p:nvPr/>
          </p:nvSpPr>
          <p:spPr>
            <a:xfrm>
              <a:off x="5715000" y="6394195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724DBB45-D4C9-4725-9D02-27DF7166E7A0}"/>
              </a:ext>
            </a:extLst>
          </p:cNvPr>
          <p:cNvSpPr txBox="1"/>
          <p:nvPr/>
        </p:nvSpPr>
        <p:spPr>
          <a:xfrm>
            <a:off x="8886971" y="2992540"/>
            <a:ext cx="690784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Doppler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5034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AFE07A-98F0-4FA1-9842-3AB4F3B0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MMWave</a:t>
            </a:r>
            <a:r>
              <a:rPr lang="en-US" altLang="zh-TW" dirty="0"/>
              <a:t> Resolution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AB9251-59A9-402C-91E9-32E492CC5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Elevation ranges from -0.34 to 0.34 radian (-19.48°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19.48°)</a:t>
            </a:r>
          </a:p>
          <a:p>
            <a:pPr lvl="1"/>
            <a:r>
              <a:rPr lang="en-US" altLang="zh-TW" dirty="0"/>
              <a:t>The missing angles include -0.32, ±0.25, ±0.23, ±0.18, ±0.16, ±0.13, ±0.11, ±0.04, and ±0.01 radian</a:t>
            </a:r>
          </a:p>
          <a:p>
            <a:r>
              <a:rPr lang="en-US" altLang="zh-TW" dirty="0"/>
              <a:t>Azimuth ranges from -1.28 to</a:t>
            </a:r>
            <a:r>
              <a:rPr lang="zh-TW" altLang="en-US" dirty="0"/>
              <a:t> </a:t>
            </a:r>
            <a:r>
              <a:rPr lang="en-US" altLang="zh-TW" dirty="0"/>
              <a:t>1.27 radian (-73.338°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72.766°)</a:t>
            </a:r>
          </a:p>
          <a:p>
            <a:pPr lvl="1"/>
            <a:r>
              <a:rPr lang="en-US" altLang="zh-TW" dirty="0"/>
              <a:t>No missing angle</a:t>
            </a:r>
            <a:endParaRPr lang="zh-TW" altLang="en-US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7080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AF2C8-A2A7-4A3C-9A4E-85529B82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MMWave</a:t>
            </a:r>
            <a:r>
              <a:rPr lang="en-US" altLang="zh-TW" dirty="0"/>
              <a:t> Resolution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13AAA6-2A11-4AA7-AC56-825CA8CCF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We can use elevation and azimuth to generate a 69 pixels * 256 pixels image</a:t>
            </a:r>
          </a:p>
          <a:p>
            <a:pPr lvl="1"/>
            <a:r>
              <a:rPr lang="en-US" altLang="zh-TW" dirty="0"/>
              <a:t>This image is generated by accumulating point cloud, not real-time point cloud 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33C4758-6E0C-48BE-B609-A78E3DFAA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165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ter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62CAD74-006E-41D9-98B8-57D46345B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87" y="4001294"/>
            <a:ext cx="9208625" cy="248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AFE07A-98F0-4FA1-9842-3AB4F3B0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 Cloud Mapping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AB9251-59A9-402C-91E9-32E492CC5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Raw output data are represented in </a:t>
            </a:r>
            <a:r>
              <a:rPr lang="en-US" altLang="zh-TW" b="1" dirty="0"/>
              <a:t>polar coordinates</a:t>
            </a:r>
            <a:r>
              <a:rPr lang="en-US" altLang="zh-TW" dirty="0"/>
              <a:t>.</a:t>
            </a:r>
            <a:endParaRPr lang="en-US" altLang="zh-TW" b="1" dirty="0"/>
          </a:p>
          <a:p>
            <a:r>
              <a:rPr lang="en-US" altLang="zh-TW" dirty="0"/>
              <a:t>The angular resolution is 0.01 radians</a:t>
            </a:r>
          </a:p>
          <a:p>
            <a:pPr lvl="1"/>
            <a:r>
              <a:rPr lang="en-US" altLang="zh-TW" dirty="0"/>
              <a:t>Both Elevation and Azimuth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closer point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b="1" dirty="0"/>
          </a:p>
          <a:p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0EF0657-7FD3-4A46-B5DB-36D818A04FAB}"/>
              </a:ext>
            </a:extLst>
          </p:cNvPr>
          <p:cNvGrpSpPr/>
          <p:nvPr/>
        </p:nvGrpSpPr>
        <p:grpSpPr>
          <a:xfrm>
            <a:off x="5715000" y="2980816"/>
            <a:ext cx="4591638" cy="3648584"/>
            <a:chOff x="5715000" y="2980816"/>
            <a:chExt cx="4591638" cy="364858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DC8D8C4-861C-46A8-B812-21AB40DB1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980816"/>
              <a:ext cx="4210638" cy="3648584"/>
            </a:xfrm>
            <a:prstGeom prst="rect">
              <a:avLst/>
            </a:prstGeom>
          </p:spPr>
        </p:pic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163FFD90-2D30-4B5A-BAFB-19CD0DAAD79F}"/>
                </a:ext>
              </a:extLst>
            </p:cNvPr>
            <p:cNvSpPr/>
            <p:nvPr/>
          </p:nvSpPr>
          <p:spPr>
            <a:xfrm>
              <a:off x="5715000" y="3665538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B7386241-88F0-4DE1-9B84-140F398F39B8}"/>
                </a:ext>
              </a:extLst>
            </p:cNvPr>
            <p:cNvSpPr/>
            <p:nvPr/>
          </p:nvSpPr>
          <p:spPr>
            <a:xfrm>
              <a:off x="5715000" y="3884613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3E3862B9-8EED-4237-A458-EBDA7F6854C9}"/>
                </a:ext>
              </a:extLst>
            </p:cNvPr>
            <p:cNvSpPr/>
            <p:nvPr/>
          </p:nvSpPr>
          <p:spPr>
            <a:xfrm>
              <a:off x="5715000" y="4092576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5E43EBDA-E753-480F-80CD-3D4DCFE658F5}"/>
                </a:ext>
              </a:extLst>
            </p:cNvPr>
            <p:cNvSpPr/>
            <p:nvPr/>
          </p:nvSpPr>
          <p:spPr>
            <a:xfrm>
              <a:off x="5715000" y="4512185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7B6F2946-2F69-4483-B75A-C53FA370EF17}"/>
                </a:ext>
              </a:extLst>
            </p:cNvPr>
            <p:cNvSpPr/>
            <p:nvPr/>
          </p:nvSpPr>
          <p:spPr>
            <a:xfrm>
              <a:off x="5715000" y="4920967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700ACE1C-7370-4E99-9561-B23ABEC17BBA}"/>
                </a:ext>
              </a:extLst>
            </p:cNvPr>
            <p:cNvSpPr/>
            <p:nvPr/>
          </p:nvSpPr>
          <p:spPr>
            <a:xfrm>
              <a:off x="5715000" y="5329749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AA2501AD-1AF7-4787-A4FF-27450E234891}"/>
                </a:ext>
              </a:extLst>
            </p:cNvPr>
            <p:cNvSpPr/>
            <p:nvPr/>
          </p:nvSpPr>
          <p:spPr>
            <a:xfrm>
              <a:off x="5715000" y="5767106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C4D03A74-EFA0-43E4-A492-EC64F0743D5E}"/>
                </a:ext>
              </a:extLst>
            </p:cNvPr>
            <p:cNvSpPr/>
            <p:nvPr/>
          </p:nvSpPr>
          <p:spPr>
            <a:xfrm>
              <a:off x="5715000" y="6160294"/>
              <a:ext cx="647700" cy="161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B30172C4-6291-441D-BCD2-C2FA7FDD8CBC}"/>
                </a:ext>
              </a:extLst>
            </p:cNvPr>
            <p:cNvSpPr/>
            <p:nvPr/>
          </p:nvSpPr>
          <p:spPr>
            <a:xfrm>
              <a:off x="5715000" y="4304222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E6F7DC7E-7652-4634-B69A-6D3D91C81E34}"/>
                </a:ext>
              </a:extLst>
            </p:cNvPr>
            <p:cNvSpPr/>
            <p:nvPr/>
          </p:nvSpPr>
          <p:spPr>
            <a:xfrm>
              <a:off x="5715000" y="4715387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100D93BC-D742-4223-93AE-2FEB8DE66F83}"/>
                </a:ext>
              </a:extLst>
            </p:cNvPr>
            <p:cNvSpPr/>
            <p:nvPr/>
          </p:nvSpPr>
          <p:spPr>
            <a:xfrm>
              <a:off x="5715000" y="5124169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0A3BF88D-DA04-46E4-9731-988FF72FEE38}"/>
                </a:ext>
              </a:extLst>
            </p:cNvPr>
            <p:cNvSpPr/>
            <p:nvPr/>
          </p:nvSpPr>
          <p:spPr>
            <a:xfrm>
              <a:off x="5715000" y="5537712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9C42737D-CB58-46D9-B6F4-D8935E8B1D42}"/>
                </a:ext>
              </a:extLst>
            </p:cNvPr>
            <p:cNvSpPr/>
            <p:nvPr/>
          </p:nvSpPr>
          <p:spPr>
            <a:xfrm>
              <a:off x="5715000" y="5983005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07C1190F-6DB4-44CF-BDCA-638DFE1DB791}"/>
                </a:ext>
              </a:extLst>
            </p:cNvPr>
            <p:cNvSpPr/>
            <p:nvPr/>
          </p:nvSpPr>
          <p:spPr>
            <a:xfrm>
              <a:off x="5715000" y="6394195"/>
              <a:ext cx="647700" cy="16192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0483CEE3-68EA-47BD-B8E9-3D5BF6966334}"/>
              </a:ext>
            </a:extLst>
          </p:cNvPr>
          <p:cNvSpPr/>
          <p:nvPr/>
        </p:nvSpPr>
        <p:spPr>
          <a:xfrm>
            <a:off x="6579220" y="3827463"/>
            <a:ext cx="3813717" cy="476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1D891BA-9E13-4104-8368-2FF9E9954A19}"/>
              </a:ext>
            </a:extLst>
          </p:cNvPr>
          <p:cNvSpPr txBox="1"/>
          <p:nvPr/>
        </p:nvSpPr>
        <p:spPr>
          <a:xfrm>
            <a:off x="8886971" y="2992540"/>
            <a:ext cx="690784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Doppler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81999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Point Cloud Mapping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2D Heat map De-noising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HDBSCAN Cluster Optimization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Regression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Calibration</a:t>
            </a:r>
            <a:endParaRPr lang="en-US" altLang="zh-TW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/>
              <a:t>Tracker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13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E448FBF1-EDF3-4149-8073-745B6F13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ym typeface="+mn-ea"/>
              </a:rPr>
              <a:t>Current System Flow Chart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9BF465-A3E7-4752-8BBE-229F9265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7F1027F-4ED1-4C86-847D-AE69D8BE3F00}"/>
              </a:ext>
            </a:extLst>
          </p:cNvPr>
          <p:cNvSpPr txBox="1"/>
          <p:nvPr/>
        </p:nvSpPr>
        <p:spPr>
          <a:xfrm>
            <a:off x="6677429" y="45522"/>
            <a:ext cx="562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TCP/IP:</a:t>
            </a:r>
            <a:r>
              <a:rPr lang="zh-TW" altLang="en-US" dirty="0"/>
              <a:t> </a:t>
            </a:r>
            <a:r>
              <a:rPr lang="en-US" altLang="zh-TW" dirty="0"/>
              <a:t>Transmission Control Protocol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Internet Protocol </a:t>
            </a:r>
            <a:endParaRPr lang="zh-TW" altLang="en-US" dirty="0"/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023C8111-7E22-4CE4-91A0-FB76D5E6026B}"/>
              </a:ext>
            </a:extLst>
          </p:cNvPr>
          <p:cNvGrpSpPr/>
          <p:nvPr/>
        </p:nvGrpSpPr>
        <p:grpSpPr>
          <a:xfrm>
            <a:off x="-150314" y="2613773"/>
            <a:ext cx="12286767" cy="3327084"/>
            <a:chOff x="-150314" y="2613773"/>
            <a:chExt cx="12286767" cy="3327084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FDE23E4-CF05-487F-A442-66E3F7657E9C}"/>
                </a:ext>
              </a:extLst>
            </p:cNvPr>
            <p:cNvGrpSpPr/>
            <p:nvPr/>
          </p:nvGrpSpPr>
          <p:grpSpPr>
            <a:xfrm>
              <a:off x="-150314" y="2613773"/>
              <a:ext cx="12286767" cy="3327084"/>
              <a:chOff x="-150314" y="2613773"/>
              <a:chExt cx="12286767" cy="3327084"/>
            </a:xfrm>
          </p:grpSpPr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55909AF3-9779-4B1E-8A74-DCDBEFE7641C}"/>
                  </a:ext>
                </a:extLst>
              </p:cNvPr>
              <p:cNvGrpSpPr/>
              <p:nvPr/>
            </p:nvGrpSpPr>
            <p:grpSpPr>
              <a:xfrm>
                <a:off x="-150314" y="2691682"/>
                <a:ext cx="12286767" cy="3249175"/>
                <a:chOff x="-150314" y="2691682"/>
                <a:chExt cx="12286767" cy="3249175"/>
              </a:xfrm>
            </p:grpSpPr>
            <p:sp>
              <p:nvSpPr>
                <p:cNvPr id="72" name="矩形: 圓角 71">
                  <a:extLst>
                    <a:ext uri="{FF2B5EF4-FFF2-40B4-BE49-F238E27FC236}">
                      <a16:creationId xmlns:a16="http://schemas.microsoft.com/office/drawing/2014/main" id="{AD074C49-29CA-4CFF-AC16-1DA0C87F6FE1}"/>
                    </a:ext>
                  </a:extLst>
                </p:cNvPr>
                <p:cNvSpPr/>
                <p:nvPr/>
              </p:nvSpPr>
              <p:spPr>
                <a:xfrm>
                  <a:off x="716438" y="2828636"/>
                  <a:ext cx="1271260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>
                      <a:solidFill>
                        <a:schemeClr val="tx1"/>
                      </a:solidFill>
                    </a:rPr>
                    <a:t>mmWave</a:t>
                  </a:r>
                  <a:endParaRPr lang="en-US" altLang="zh-TW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: 圓角 72">
                  <a:extLst>
                    <a:ext uri="{FF2B5EF4-FFF2-40B4-BE49-F238E27FC236}">
                      <a16:creationId xmlns:a16="http://schemas.microsoft.com/office/drawing/2014/main" id="{FD4820C9-E93F-4345-90C9-CFEF942D5271}"/>
                    </a:ext>
                  </a:extLst>
                </p:cNvPr>
                <p:cNvSpPr/>
                <p:nvPr/>
              </p:nvSpPr>
              <p:spPr>
                <a:xfrm>
                  <a:off x="4302444" y="5026457"/>
                  <a:ext cx="1431637" cy="914400"/>
                </a:xfrm>
                <a:prstGeom prst="roundRect">
                  <a:avLst/>
                </a:prstGeom>
                <a:solidFill>
                  <a:srgbClr val="FFC000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De-noising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直線單箭頭接點 73">
                  <a:extLst>
                    <a:ext uri="{FF2B5EF4-FFF2-40B4-BE49-F238E27FC236}">
                      <a16:creationId xmlns:a16="http://schemas.microsoft.com/office/drawing/2014/main" id="{A5B5CB6F-1D3E-4C26-95F7-E5D63D3A97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3720" y="3905250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E29EF9D-7955-4329-9536-070B1AAD2687}"/>
                    </a:ext>
                  </a:extLst>
                </p:cNvPr>
                <p:cNvSpPr/>
                <p:nvPr/>
              </p:nvSpPr>
              <p:spPr>
                <a:xfrm>
                  <a:off x="2402625" y="4816944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6C60B2B7-62B6-4721-9D09-613A61028A4C}"/>
                    </a:ext>
                  </a:extLst>
                </p:cNvPr>
                <p:cNvSpPr/>
                <p:nvPr/>
              </p:nvSpPr>
              <p:spPr>
                <a:xfrm>
                  <a:off x="-150314" y="4090014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77" name="矩形: 圓角 76">
                  <a:extLst>
                    <a:ext uri="{FF2B5EF4-FFF2-40B4-BE49-F238E27FC236}">
                      <a16:creationId xmlns:a16="http://schemas.microsoft.com/office/drawing/2014/main" id="{9404FE38-FB04-447E-B106-092BFCB0B588}"/>
                    </a:ext>
                  </a:extLst>
                </p:cNvPr>
                <p:cNvSpPr/>
                <p:nvPr/>
              </p:nvSpPr>
              <p:spPr>
                <a:xfrm>
                  <a:off x="632855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Point Cloud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Mapping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直線單箭頭接點 77">
                  <a:extLst>
                    <a:ext uri="{FF2B5EF4-FFF2-40B4-BE49-F238E27FC236}">
                      <a16:creationId xmlns:a16="http://schemas.microsoft.com/office/drawing/2014/main" id="{7E8AD0EC-3D57-4AF9-AE9F-1ECB4EF32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140" y="5527950"/>
                  <a:ext cx="185061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矩形: 圓角 78">
                  <a:extLst>
                    <a:ext uri="{FF2B5EF4-FFF2-40B4-BE49-F238E27FC236}">
                      <a16:creationId xmlns:a16="http://schemas.microsoft.com/office/drawing/2014/main" id="{4AEAD01E-0E3B-44F0-A9B8-86C565930E03}"/>
                    </a:ext>
                  </a:extLst>
                </p:cNvPr>
                <p:cNvSpPr/>
                <p:nvPr/>
              </p:nvSpPr>
              <p:spPr>
                <a:xfrm>
                  <a:off x="3590744" y="2830314"/>
                  <a:ext cx="2838641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Coordinate Transformation</a:t>
                  </a:r>
                </a:p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and Filter by Depth </a:t>
                  </a:r>
                  <a:r>
                    <a:rPr lang="en-US" altLang="zh-TW" i="1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  <p:sp>
              <p:nvSpPr>
                <p:cNvPr id="80" name="矩形: 圓角 79">
                  <a:extLst>
                    <a:ext uri="{FF2B5EF4-FFF2-40B4-BE49-F238E27FC236}">
                      <a16:creationId xmlns:a16="http://schemas.microsoft.com/office/drawing/2014/main" id="{5509EFF1-39FD-4F58-867D-5ADF77D20569}"/>
                    </a:ext>
                  </a:extLst>
                </p:cNvPr>
                <p:cNvSpPr/>
                <p:nvPr/>
              </p:nvSpPr>
              <p:spPr>
                <a:xfrm>
                  <a:off x="8039099" y="2808092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HDBSCAN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矩形: 圓角 80">
                  <a:extLst>
                    <a:ext uri="{FF2B5EF4-FFF2-40B4-BE49-F238E27FC236}">
                      <a16:creationId xmlns:a16="http://schemas.microsoft.com/office/drawing/2014/main" id="{0D1C9C38-DDFE-4E45-9676-F2A406AA4775}"/>
                    </a:ext>
                  </a:extLst>
                </p:cNvPr>
                <p:cNvSpPr/>
                <p:nvPr/>
              </p:nvSpPr>
              <p:spPr>
                <a:xfrm>
                  <a:off x="10187581" y="2828636"/>
                  <a:ext cx="1948872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Demonstration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through Unity</a:t>
                  </a:r>
                </a:p>
              </p:txBody>
            </p:sp>
            <p:cxnSp>
              <p:nvCxnSpPr>
                <p:cNvPr id="82" name="直線單箭頭接點 81">
                  <a:extLst>
                    <a:ext uri="{FF2B5EF4-FFF2-40B4-BE49-F238E27FC236}">
                      <a16:creationId xmlns:a16="http://schemas.microsoft.com/office/drawing/2014/main" id="{F4FA035D-21B6-421E-A2C1-087C43037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8473" y="3265292"/>
                  <a:ext cx="125552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91C59C01-756D-460D-94C5-186E7CCFE863}"/>
                    </a:ext>
                  </a:extLst>
                </p:cNvPr>
                <p:cNvSpPr/>
                <p:nvPr/>
              </p:nvSpPr>
              <p:spPr>
                <a:xfrm>
                  <a:off x="3442421" y="4014523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01778374-38B5-40DD-8D40-CF35EC994201}"/>
                    </a:ext>
                  </a:extLst>
                </p:cNvPr>
                <p:cNvSpPr/>
                <p:nvPr/>
              </p:nvSpPr>
              <p:spPr>
                <a:xfrm>
                  <a:off x="7133250" y="4029127"/>
                  <a:ext cx="162166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Points Position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(Cartesian Coordinates)</a:t>
                  </a:r>
                </a:p>
              </p:txBody>
            </p:sp>
            <p:sp>
              <p:nvSpPr>
                <p:cNvPr id="85" name="矩形: 圓角 84">
                  <a:extLst>
                    <a:ext uri="{FF2B5EF4-FFF2-40B4-BE49-F238E27FC236}">
                      <a16:creationId xmlns:a16="http://schemas.microsoft.com/office/drawing/2014/main" id="{A205B178-49DE-4852-8C45-8F1091879949}"/>
                    </a:ext>
                  </a:extLst>
                </p:cNvPr>
                <p:cNvSpPr/>
                <p:nvPr/>
              </p:nvSpPr>
              <p:spPr>
                <a:xfrm>
                  <a:off x="10513871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Tracker</a:t>
                  </a:r>
                </a:p>
              </p:txBody>
            </p:sp>
            <p:cxnSp>
              <p:nvCxnSpPr>
                <p:cNvPr id="86" name="直線單箭頭接點 85">
                  <a:extLst>
                    <a:ext uri="{FF2B5EF4-FFF2-40B4-BE49-F238E27FC236}">
                      <a16:creationId xmlns:a16="http://schemas.microsoft.com/office/drawing/2014/main" id="{C87EBDCB-60AD-4E3B-A6BC-A62373DBD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29690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>
                  <a:extLst>
                    <a:ext uri="{FF2B5EF4-FFF2-40B4-BE49-F238E27FC236}">
                      <a16:creationId xmlns:a16="http://schemas.microsoft.com/office/drawing/2014/main" id="{8627BBBE-6218-499F-AC7C-299E004ED9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0065" y="3905250"/>
                  <a:ext cx="0" cy="9116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>
                  <a:extLst>
                    <a:ext uri="{FF2B5EF4-FFF2-40B4-BE49-F238E27FC236}">
                      <a16:creationId xmlns:a16="http://schemas.microsoft.com/office/drawing/2014/main" id="{2AD1C601-7019-481E-8EC9-BB2436452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917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>
                  <a:extLst>
                    <a:ext uri="{FF2B5EF4-FFF2-40B4-BE49-F238E27FC236}">
                      <a16:creationId xmlns:a16="http://schemas.microsoft.com/office/drawing/2014/main" id="{39400C45-FDD3-45DA-A93F-441410DFE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2068" y="3265292"/>
                  <a:ext cx="1280353" cy="278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F89F828C-592E-45F0-949F-BBC82DD257EC}"/>
                    </a:ext>
                  </a:extLst>
                </p:cNvPr>
                <p:cNvSpPr/>
                <p:nvPr/>
              </p:nvSpPr>
              <p:spPr>
                <a:xfrm>
                  <a:off x="2006705" y="2691682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91" name="矩形: 圓角 90">
                  <a:extLst>
                    <a:ext uri="{FF2B5EF4-FFF2-40B4-BE49-F238E27FC236}">
                      <a16:creationId xmlns:a16="http://schemas.microsoft.com/office/drawing/2014/main" id="{C67CD562-CDBA-4D41-8004-7336AE3A257F}"/>
                    </a:ext>
                  </a:extLst>
                </p:cNvPr>
                <p:cNvSpPr/>
                <p:nvPr/>
              </p:nvSpPr>
              <p:spPr>
                <a:xfrm>
                  <a:off x="8035999" y="5019531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Regression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Calibration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直線單箭頭接點 91">
                  <a:extLst>
                    <a:ext uri="{FF2B5EF4-FFF2-40B4-BE49-F238E27FC236}">
                      <a16:creationId xmlns:a16="http://schemas.microsoft.com/office/drawing/2014/main" id="{510E5861-BDB5-419D-9600-6927F1668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39106" y="5476731"/>
                  <a:ext cx="78336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2D41E19-6ADD-466C-88DF-E567AA5A42B6}"/>
                  </a:ext>
                </a:extLst>
              </p:cNvPr>
              <p:cNvSpPr/>
              <p:nvPr/>
            </p:nvSpPr>
            <p:spPr>
              <a:xfrm>
                <a:off x="6379451" y="2613773"/>
                <a:ext cx="1733567" cy="732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(Cartesian Coordinates)</a:t>
                </a:r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E02B9A6-A1DB-487D-900B-3512DDB3C0D5}"/>
                </a:ext>
              </a:extLst>
            </p:cNvPr>
            <p:cNvSpPr/>
            <p:nvPr/>
          </p:nvSpPr>
          <p:spPr>
            <a:xfrm>
              <a:off x="9937481" y="4001294"/>
              <a:ext cx="1621664" cy="73248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TCP/IP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156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Heat Map De-noising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6016"/>
            <a:ext cx="10925176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Dual-track denoising: one is binary image, other is gray-level image</a:t>
            </a:r>
          </a:p>
          <a:p>
            <a:r>
              <a:rPr lang="en-US" altLang="zh-TW" dirty="0"/>
              <a:t>Binary image:</a:t>
            </a:r>
            <a:r>
              <a:rPr lang="zh-TW" altLang="en-US" dirty="0"/>
              <a:t> </a:t>
            </a:r>
            <a:r>
              <a:rPr lang="en-US" altLang="zh-TW" dirty="0"/>
              <a:t>pixel = 255 if there is any point in this pixel</a:t>
            </a:r>
          </a:p>
          <a:p>
            <a:r>
              <a:rPr lang="en-US" altLang="zh-TW" dirty="0"/>
              <a:t>Gray-level image: pixel = 255 * (</a:t>
            </a:r>
            <a:r>
              <a:rPr lang="en-US" altLang="zh-TW" dirty="0" err="1"/>
              <a:t>range_of_point</a:t>
            </a:r>
            <a:r>
              <a:rPr lang="en-US" altLang="zh-TW" dirty="0"/>
              <a:t> - 0) / (300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0)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Do Dilation first and then do Erosion to complement the lack of pixel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Manipulate two images separately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8EA3DFF-9FD9-40C8-A15E-5C33B18893C0}"/>
              </a:ext>
            </a:extLst>
          </p:cNvPr>
          <p:cNvGrpSpPr/>
          <p:nvPr/>
        </p:nvGrpSpPr>
        <p:grpSpPr>
          <a:xfrm>
            <a:off x="223199" y="4446016"/>
            <a:ext cx="11745602" cy="2137028"/>
            <a:chOff x="223199" y="4446016"/>
            <a:chExt cx="11745602" cy="2137028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B9B4F4AC-CDAC-4804-84F7-4559C5EB7EC0}"/>
                </a:ext>
              </a:extLst>
            </p:cNvPr>
            <p:cNvSpPr/>
            <p:nvPr/>
          </p:nvSpPr>
          <p:spPr>
            <a:xfrm>
              <a:off x="223199" y="5315372"/>
              <a:ext cx="1222586" cy="37803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Map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9174F95B-5F67-4AFE-8F4B-12C1DC503543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445785" y="5504391"/>
              <a:ext cx="651510" cy="557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CD316C76-96BB-409D-9047-279AB8D47F01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445785" y="4969511"/>
              <a:ext cx="651510" cy="5348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035EC882-35B4-445C-BC7A-A63936ABACCB}"/>
                </a:ext>
              </a:extLst>
            </p:cNvPr>
            <p:cNvSpPr/>
            <p:nvPr/>
          </p:nvSpPr>
          <p:spPr>
            <a:xfrm>
              <a:off x="2282290" y="4595495"/>
              <a:ext cx="1222586" cy="7198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</a:t>
              </a:r>
              <a:b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Map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154B6D5C-BCBC-4B8F-A225-361641766A08}"/>
                </a:ext>
              </a:extLst>
            </p:cNvPr>
            <p:cNvSpPr/>
            <p:nvPr/>
          </p:nvSpPr>
          <p:spPr>
            <a:xfrm>
              <a:off x="2282289" y="5701452"/>
              <a:ext cx="1222586" cy="7198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Grayscale</a:t>
              </a:r>
              <a:b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Map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3BBED7F9-4B85-4EB1-B2CD-F930399FED3F}"/>
                </a:ext>
              </a:extLst>
            </p:cNvPr>
            <p:cNvSpPr/>
            <p:nvPr/>
          </p:nvSpPr>
          <p:spPr>
            <a:xfrm>
              <a:off x="4244865" y="4446016"/>
              <a:ext cx="1970617" cy="1025020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Closing Operation</a:t>
              </a:r>
              <a:b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Complement 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4A65F932-E0E8-464E-AE4F-B8D50B26C8C2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504875" y="4955434"/>
              <a:ext cx="64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D8F1E5CF-0855-48EE-8955-7C27B2DE5AFC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3504875" y="6061391"/>
              <a:ext cx="64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B4C5AD8D-0C73-423D-8702-8EE765D0B1E7}"/>
                </a:ext>
              </a:extLst>
            </p:cNvPr>
            <p:cNvCxnSpPr/>
            <p:nvPr/>
          </p:nvCxnSpPr>
          <p:spPr>
            <a:xfrm>
              <a:off x="6215482" y="4955434"/>
              <a:ext cx="64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69F5E85-D870-4A00-BE89-BE15B577D29C}"/>
                </a:ext>
              </a:extLst>
            </p:cNvPr>
            <p:cNvCxnSpPr/>
            <p:nvPr/>
          </p:nvCxnSpPr>
          <p:spPr>
            <a:xfrm>
              <a:off x="6215482" y="6061391"/>
              <a:ext cx="64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7DE7261-DF2F-4AFC-AE95-E146C5BE23D9}"/>
                </a:ext>
              </a:extLst>
            </p:cNvPr>
            <p:cNvGrpSpPr/>
            <p:nvPr/>
          </p:nvGrpSpPr>
          <p:grpSpPr>
            <a:xfrm>
              <a:off x="6955787" y="4557921"/>
              <a:ext cx="1274877" cy="785100"/>
              <a:chOff x="7785982" y="2907246"/>
              <a:chExt cx="1341976" cy="826421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3F047BCD-144D-4AC3-88C8-430B8BEE6C98}"/>
                  </a:ext>
                </a:extLst>
              </p:cNvPr>
              <p:cNvSpPr/>
              <p:nvPr/>
            </p:nvSpPr>
            <p:spPr>
              <a:xfrm>
                <a:off x="8001889" y="2907246"/>
                <a:ext cx="1126069" cy="6794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Median Blur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A5E6BA92-34CA-4083-8691-88525526B002}"/>
                  </a:ext>
                </a:extLst>
              </p:cNvPr>
              <p:cNvSpPr/>
              <p:nvPr/>
            </p:nvSpPr>
            <p:spPr>
              <a:xfrm>
                <a:off x="7899403" y="2980000"/>
                <a:ext cx="1126069" cy="6794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Median Blur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1AEC565D-FB51-48FC-A0EB-A21E75C64F57}"/>
                  </a:ext>
                </a:extLst>
              </p:cNvPr>
              <p:cNvSpPr/>
              <p:nvPr/>
            </p:nvSpPr>
            <p:spPr>
              <a:xfrm>
                <a:off x="7785982" y="3054218"/>
                <a:ext cx="1126069" cy="6794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Median Blur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20CABF78-1418-4C90-828B-61C553ED46C4}"/>
                </a:ext>
              </a:extLst>
            </p:cNvPr>
            <p:cNvSpPr/>
            <p:nvPr/>
          </p:nvSpPr>
          <p:spPr>
            <a:xfrm>
              <a:off x="6979607" y="5738652"/>
              <a:ext cx="1069765" cy="6454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Median Blur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EBA93973-42FB-45EA-B99C-F4FA6F600D35}"/>
                </a:ext>
              </a:extLst>
            </p:cNvPr>
            <p:cNvCxnSpPr>
              <a:cxnSpLocks/>
              <a:stCxn id="23" idx="3"/>
              <a:endCxn id="19" idx="1"/>
            </p:cNvCxnSpPr>
            <p:nvPr/>
          </p:nvCxnSpPr>
          <p:spPr>
            <a:xfrm>
              <a:off x="8230664" y="4880659"/>
              <a:ext cx="681660" cy="6237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95416EF8-2E5C-4651-8379-BA5AC0240EEE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>
            <a:xfrm flipV="1">
              <a:off x="8049372" y="5504390"/>
              <a:ext cx="862952" cy="5570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8D277434-7C1D-4E8B-AFB3-73D0626B3DD8}"/>
                </a:ext>
              </a:extLst>
            </p:cNvPr>
            <p:cNvSpPr/>
            <p:nvPr/>
          </p:nvSpPr>
          <p:spPr>
            <a:xfrm>
              <a:off x="8912325" y="5181651"/>
              <a:ext cx="1069765" cy="6454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Integrate </a:t>
              </a: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43FD68A9-A227-4E09-AB1D-7B5F81B02DE8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9982090" y="5504389"/>
              <a:ext cx="58080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805C0998-4E2F-49EE-A5D3-9AE60943DCB0}"/>
                </a:ext>
              </a:extLst>
            </p:cNvPr>
            <p:cNvSpPr/>
            <p:nvPr/>
          </p:nvSpPr>
          <p:spPr>
            <a:xfrm>
              <a:off x="10746215" y="5148468"/>
              <a:ext cx="1222586" cy="7198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Denoised</a:t>
              </a:r>
              <a:b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Map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76E7E8BC-3FC3-4113-8D54-D9239652B1E7}"/>
                </a:ext>
              </a:extLst>
            </p:cNvPr>
            <p:cNvSpPr/>
            <p:nvPr/>
          </p:nvSpPr>
          <p:spPr>
            <a:xfrm>
              <a:off x="4244864" y="5558024"/>
              <a:ext cx="1970617" cy="1025020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Closing Operation</a:t>
              </a:r>
              <a:b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Complement 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71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53E13-0781-4D48-849D-FF32B37C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87D6B-3A8B-403B-9A5B-BC9E55BD9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0814" cy="4351338"/>
          </a:xfrm>
        </p:spPr>
        <p:txBody>
          <a:bodyPr/>
          <a:lstStyle/>
          <a:p>
            <a:r>
              <a:rPr lang="en-US" altLang="zh-TW" dirty="0"/>
              <a:t>Stand in front of the wall and wave the hand to interact with the applications </a:t>
            </a:r>
          </a:p>
          <a:p>
            <a:r>
              <a:rPr lang="en-US" altLang="zh-TW" dirty="0"/>
              <a:t>Touch screen</a:t>
            </a:r>
          </a:p>
          <a:p>
            <a:r>
              <a:rPr lang="en-US" altLang="zh-TW" dirty="0"/>
              <a:t>Mimic mouse functionality</a:t>
            </a:r>
          </a:p>
          <a:p>
            <a:r>
              <a:rPr lang="en-US" altLang="zh-TW" dirty="0"/>
              <a:t>Utilize gesture localization techniques to achieve cursor control </a:t>
            </a:r>
          </a:p>
          <a:p>
            <a:pPr lvl="1"/>
            <a:r>
              <a:rPr lang="en-US" altLang="zh-TW" dirty="0"/>
              <a:t>Track the precise position of the hand in three-dimensional space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8F4891-F638-460E-8F9A-C38B492AE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75" y="1825625"/>
            <a:ext cx="5028571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17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Median Blur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629901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Do median blur on binary image </a:t>
            </a:r>
            <a:r>
              <a:rPr lang="en-US" altLang="zh-TW" dirty="0">
                <a:solidFill>
                  <a:srgbClr val="FF0000"/>
                </a:solidFill>
              </a:rPr>
              <a:t>three times for de-noise</a:t>
            </a:r>
          </a:p>
          <a:p>
            <a:r>
              <a:rPr lang="en-US" altLang="zh-TW" dirty="0"/>
              <a:t>Do median blur on gray-level image </a:t>
            </a:r>
            <a:r>
              <a:rPr lang="en-US" altLang="zh-TW" dirty="0">
                <a:solidFill>
                  <a:srgbClr val="FF0000"/>
                </a:solidFill>
              </a:rPr>
              <a:t>one time for pixel value expansion</a:t>
            </a:r>
          </a:p>
          <a:p>
            <a:r>
              <a:rPr lang="en-US" altLang="zh-TW" dirty="0"/>
              <a:t>After blurring</a:t>
            </a:r>
          </a:p>
          <a:p>
            <a:pPr lvl="1"/>
            <a:r>
              <a:rPr lang="en-US" altLang="zh-TW" dirty="0"/>
              <a:t>If pixel = 0 in binary image, set pixel = 0 in gray-level image</a:t>
            </a:r>
          </a:p>
          <a:p>
            <a:pPr lvl="1"/>
            <a:r>
              <a:rPr lang="en-US" altLang="zh-TW" dirty="0"/>
              <a:t>Else pixel in gray-level image does not change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BF484C8-1BD8-4C14-B628-021EA41C7571}"/>
              </a:ext>
            </a:extLst>
          </p:cNvPr>
          <p:cNvGrpSpPr/>
          <p:nvPr/>
        </p:nvGrpSpPr>
        <p:grpSpPr>
          <a:xfrm>
            <a:off x="223199" y="4446016"/>
            <a:ext cx="11745602" cy="2137028"/>
            <a:chOff x="223199" y="4446016"/>
            <a:chExt cx="11745602" cy="2137028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6770D0F9-FDBE-4013-99E2-0FA327ADDB08}"/>
                </a:ext>
              </a:extLst>
            </p:cNvPr>
            <p:cNvSpPr/>
            <p:nvPr/>
          </p:nvSpPr>
          <p:spPr>
            <a:xfrm>
              <a:off x="223199" y="5315372"/>
              <a:ext cx="1222586" cy="37803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Map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F75EE50D-2003-4F40-9B2C-9B911BAC346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445785" y="5504391"/>
              <a:ext cx="651510" cy="557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0A6AC87B-3EF9-4A7E-9E40-0826A7E6288C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445785" y="4969511"/>
              <a:ext cx="651510" cy="5348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F6A8F700-ECDA-4CDC-B8C7-5DC09E6EAE92}"/>
                </a:ext>
              </a:extLst>
            </p:cNvPr>
            <p:cNvSpPr/>
            <p:nvPr/>
          </p:nvSpPr>
          <p:spPr>
            <a:xfrm>
              <a:off x="2282290" y="4595495"/>
              <a:ext cx="1222586" cy="7198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</a:t>
              </a:r>
              <a:b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Map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82844C1F-79CE-4E57-96FB-739A94220D45}"/>
                </a:ext>
              </a:extLst>
            </p:cNvPr>
            <p:cNvSpPr/>
            <p:nvPr/>
          </p:nvSpPr>
          <p:spPr>
            <a:xfrm>
              <a:off x="2282289" y="5701452"/>
              <a:ext cx="1222586" cy="7198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Grayscale</a:t>
              </a:r>
              <a:b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Map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CD9FCD70-97B6-416E-A410-1268D98552D8}"/>
                </a:ext>
              </a:extLst>
            </p:cNvPr>
            <p:cNvSpPr/>
            <p:nvPr/>
          </p:nvSpPr>
          <p:spPr>
            <a:xfrm>
              <a:off x="4244865" y="4446016"/>
              <a:ext cx="1970617" cy="1025020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Closing Operation</a:t>
              </a:r>
              <a:b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Complement 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724D4DBE-1AE9-4697-AAB3-DF1A07258763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504875" y="4955434"/>
              <a:ext cx="64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FE34C209-E2F0-45A8-87F4-25CD4C678B5F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3504875" y="6061391"/>
              <a:ext cx="64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AC1F88F2-671F-40D9-9C12-5CF274C05782}"/>
                </a:ext>
              </a:extLst>
            </p:cNvPr>
            <p:cNvCxnSpPr/>
            <p:nvPr/>
          </p:nvCxnSpPr>
          <p:spPr>
            <a:xfrm>
              <a:off x="6215482" y="4955434"/>
              <a:ext cx="64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115FF644-80D6-41BD-B34F-6D100B1B8D7D}"/>
                </a:ext>
              </a:extLst>
            </p:cNvPr>
            <p:cNvCxnSpPr/>
            <p:nvPr/>
          </p:nvCxnSpPr>
          <p:spPr>
            <a:xfrm>
              <a:off x="6215482" y="6061391"/>
              <a:ext cx="64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4D907FB-74AA-4D05-BFD3-52D9B04F3C85}"/>
                </a:ext>
              </a:extLst>
            </p:cNvPr>
            <p:cNvGrpSpPr/>
            <p:nvPr/>
          </p:nvGrpSpPr>
          <p:grpSpPr>
            <a:xfrm>
              <a:off x="6955787" y="4557921"/>
              <a:ext cx="1274877" cy="785100"/>
              <a:chOff x="7785982" y="2907246"/>
              <a:chExt cx="1341976" cy="826421"/>
            </a:xfrm>
          </p:grpSpPr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C814B060-C4C0-460B-B88D-97D16CD75B5C}"/>
                  </a:ext>
                </a:extLst>
              </p:cNvPr>
              <p:cNvSpPr/>
              <p:nvPr/>
            </p:nvSpPr>
            <p:spPr>
              <a:xfrm>
                <a:off x="8001889" y="2907246"/>
                <a:ext cx="1126069" cy="6794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Median Blur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9C96C7E5-0D14-42E7-B860-BC224B430AD1}"/>
                  </a:ext>
                </a:extLst>
              </p:cNvPr>
              <p:cNvSpPr/>
              <p:nvPr/>
            </p:nvSpPr>
            <p:spPr>
              <a:xfrm>
                <a:off x="7899403" y="2980000"/>
                <a:ext cx="1126069" cy="6794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Median Blur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658FCE4B-6E96-4D44-A65F-1D74E37706CE}"/>
                  </a:ext>
                </a:extLst>
              </p:cNvPr>
              <p:cNvSpPr/>
              <p:nvPr/>
            </p:nvSpPr>
            <p:spPr>
              <a:xfrm>
                <a:off x="7785982" y="3054218"/>
                <a:ext cx="1126069" cy="6794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Median Blur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661BE824-7879-434F-AF32-80083B3C1A9B}"/>
                </a:ext>
              </a:extLst>
            </p:cNvPr>
            <p:cNvSpPr/>
            <p:nvPr/>
          </p:nvSpPr>
          <p:spPr>
            <a:xfrm>
              <a:off x="6979607" y="5738652"/>
              <a:ext cx="1069765" cy="6454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Median Blur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F16AFF4F-B510-4715-BD61-399C7641779B}"/>
                </a:ext>
              </a:extLst>
            </p:cNvPr>
            <p:cNvCxnSpPr>
              <a:cxnSpLocks/>
              <a:stCxn id="22" idx="3"/>
              <a:endCxn id="19" idx="1"/>
            </p:cNvCxnSpPr>
            <p:nvPr/>
          </p:nvCxnSpPr>
          <p:spPr>
            <a:xfrm>
              <a:off x="8230664" y="4880659"/>
              <a:ext cx="681660" cy="6237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936E3607-26B3-4C01-838C-6B9C70A03682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>
            <a:xfrm flipV="1">
              <a:off x="8049372" y="5504390"/>
              <a:ext cx="862952" cy="5570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BB295256-DB9E-4A8C-99AB-0E17F1458792}"/>
                </a:ext>
              </a:extLst>
            </p:cNvPr>
            <p:cNvSpPr/>
            <p:nvPr/>
          </p:nvSpPr>
          <p:spPr>
            <a:xfrm>
              <a:off x="8912325" y="5181651"/>
              <a:ext cx="1069765" cy="6454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Integrate </a:t>
              </a: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934FE7F6-8E76-4D3D-BC37-19009474CDC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9982090" y="5504389"/>
              <a:ext cx="58080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11EB708A-1D3B-44B4-B529-2F3390AC0910}"/>
                </a:ext>
              </a:extLst>
            </p:cNvPr>
            <p:cNvSpPr/>
            <p:nvPr/>
          </p:nvSpPr>
          <p:spPr>
            <a:xfrm>
              <a:off x="10746215" y="5148468"/>
              <a:ext cx="1222586" cy="7198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Denoised</a:t>
              </a:r>
              <a:b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Map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42573E72-8FC2-461B-AB5E-DD140E490E6F}"/>
                </a:ext>
              </a:extLst>
            </p:cNvPr>
            <p:cNvSpPr/>
            <p:nvPr/>
          </p:nvSpPr>
          <p:spPr>
            <a:xfrm>
              <a:off x="4244864" y="5558024"/>
              <a:ext cx="1970617" cy="1025020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Closing Operation</a:t>
              </a:r>
              <a:b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Complement 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921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E448FBF1-EDF3-4149-8073-745B6F13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ym typeface="+mn-ea"/>
              </a:rPr>
              <a:t>Current System Flow Chart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9BF465-A3E7-4752-8BBE-229F9265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7F1027F-4ED1-4C86-847D-AE69D8BE3F00}"/>
              </a:ext>
            </a:extLst>
          </p:cNvPr>
          <p:cNvSpPr txBox="1"/>
          <p:nvPr/>
        </p:nvSpPr>
        <p:spPr>
          <a:xfrm>
            <a:off x="6677429" y="45522"/>
            <a:ext cx="562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TCP/IP:</a:t>
            </a:r>
            <a:r>
              <a:rPr lang="zh-TW" altLang="en-US" dirty="0"/>
              <a:t> </a:t>
            </a:r>
            <a:r>
              <a:rPr lang="en-US" altLang="zh-TW" dirty="0"/>
              <a:t>Transmission Control Protocol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Internet Protocol </a:t>
            </a:r>
            <a:endParaRPr lang="zh-TW" altLang="en-US" dirty="0"/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98C18303-6CC9-4D2C-888E-1DAFAB1C1234}"/>
              </a:ext>
            </a:extLst>
          </p:cNvPr>
          <p:cNvGrpSpPr/>
          <p:nvPr/>
        </p:nvGrpSpPr>
        <p:grpSpPr>
          <a:xfrm>
            <a:off x="-150314" y="2613773"/>
            <a:ext cx="12286767" cy="3327084"/>
            <a:chOff x="-150314" y="2613773"/>
            <a:chExt cx="12286767" cy="3327084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814F299F-C927-40BD-A143-87F047F90995}"/>
                </a:ext>
              </a:extLst>
            </p:cNvPr>
            <p:cNvGrpSpPr/>
            <p:nvPr/>
          </p:nvGrpSpPr>
          <p:grpSpPr>
            <a:xfrm>
              <a:off x="-150314" y="2613773"/>
              <a:ext cx="12286767" cy="3327084"/>
              <a:chOff x="-150314" y="2613773"/>
              <a:chExt cx="12286767" cy="3327084"/>
            </a:xfrm>
          </p:grpSpPr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885837B6-D4E4-473C-9E0B-E898581B1AD5}"/>
                  </a:ext>
                </a:extLst>
              </p:cNvPr>
              <p:cNvGrpSpPr/>
              <p:nvPr/>
            </p:nvGrpSpPr>
            <p:grpSpPr>
              <a:xfrm>
                <a:off x="-150314" y="2691682"/>
                <a:ext cx="12286767" cy="3249175"/>
                <a:chOff x="-150314" y="2691682"/>
                <a:chExt cx="12286767" cy="3249175"/>
              </a:xfrm>
            </p:grpSpPr>
            <p:sp>
              <p:nvSpPr>
                <p:cNvPr id="72" name="矩形: 圓角 71">
                  <a:extLst>
                    <a:ext uri="{FF2B5EF4-FFF2-40B4-BE49-F238E27FC236}">
                      <a16:creationId xmlns:a16="http://schemas.microsoft.com/office/drawing/2014/main" id="{D119727D-AE97-42F6-B970-D238AE84FA28}"/>
                    </a:ext>
                  </a:extLst>
                </p:cNvPr>
                <p:cNvSpPr/>
                <p:nvPr/>
              </p:nvSpPr>
              <p:spPr>
                <a:xfrm>
                  <a:off x="716438" y="2828636"/>
                  <a:ext cx="1271260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>
                      <a:solidFill>
                        <a:schemeClr val="tx1"/>
                      </a:solidFill>
                    </a:rPr>
                    <a:t>mmWave</a:t>
                  </a:r>
                  <a:endParaRPr lang="en-US" altLang="zh-TW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: 圓角 72">
                  <a:extLst>
                    <a:ext uri="{FF2B5EF4-FFF2-40B4-BE49-F238E27FC236}">
                      <a16:creationId xmlns:a16="http://schemas.microsoft.com/office/drawing/2014/main" id="{A7D465E2-C309-49C4-A757-E08A170FDE91}"/>
                    </a:ext>
                  </a:extLst>
                </p:cNvPr>
                <p:cNvSpPr/>
                <p:nvPr/>
              </p:nvSpPr>
              <p:spPr>
                <a:xfrm>
                  <a:off x="4302444" y="5026457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De-noising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直線單箭頭接點 73">
                  <a:extLst>
                    <a:ext uri="{FF2B5EF4-FFF2-40B4-BE49-F238E27FC236}">
                      <a16:creationId xmlns:a16="http://schemas.microsoft.com/office/drawing/2014/main" id="{03366C81-53AD-4487-8920-40B78BA2E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3720" y="3905250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54BF8692-E331-423E-93C1-1E906CCECBBC}"/>
                    </a:ext>
                  </a:extLst>
                </p:cNvPr>
                <p:cNvSpPr/>
                <p:nvPr/>
              </p:nvSpPr>
              <p:spPr>
                <a:xfrm>
                  <a:off x="2402625" y="4816944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09B7027D-67C9-41D6-BF6F-FBA40EB76070}"/>
                    </a:ext>
                  </a:extLst>
                </p:cNvPr>
                <p:cNvSpPr/>
                <p:nvPr/>
              </p:nvSpPr>
              <p:spPr>
                <a:xfrm>
                  <a:off x="-150314" y="4090014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77" name="矩形: 圓角 76">
                  <a:extLst>
                    <a:ext uri="{FF2B5EF4-FFF2-40B4-BE49-F238E27FC236}">
                      <a16:creationId xmlns:a16="http://schemas.microsoft.com/office/drawing/2014/main" id="{6916070D-08BA-4A4B-B841-403E9A6FEC39}"/>
                    </a:ext>
                  </a:extLst>
                </p:cNvPr>
                <p:cNvSpPr/>
                <p:nvPr/>
              </p:nvSpPr>
              <p:spPr>
                <a:xfrm>
                  <a:off x="632855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Point Cloud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Mapping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直線單箭頭接點 77">
                  <a:extLst>
                    <a:ext uri="{FF2B5EF4-FFF2-40B4-BE49-F238E27FC236}">
                      <a16:creationId xmlns:a16="http://schemas.microsoft.com/office/drawing/2014/main" id="{E0F66189-7287-4495-9247-52E7384A5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140" y="5527950"/>
                  <a:ext cx="185061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矩形: 圓角 78">
                  <a:extLst>
                    <a:ext uri="{FF2B5EF4-FFF2-40B4-BE49-F238E27FC236}">
                      <a16:creationId xmlns:a16="http://schemas.microsoft.com/office/drawing/2014/main" id="{267B0B0F-3D1B-4525-95A1-870E38C5B5E4}"/>
                    </a:ext>
                  </a:extLst>
                </p:cNvPr>
                <p:cNvSpPr/>
                <p:nvPr/>
              </p:nvSpPr>
              <p:spPr>
                <a:xfrm>
                  <a:off x="3590744" y="2830314"/>
                  <a:ext cx="2838641" cy="914400"/>
                </a:xfrm>
                <a:prstGeom prst="roundRect">
                  <a:avLst/>
                </a:prstGeom>
                <a:solidFill>
                  <a:srgbClr val="FFC000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Coordinate Transformation</a:t>
                  </a:r>
                </a:p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and Filter by Depth </a:t>
                  </a:r>
                  <a:r>
                    <a:rPr lang="en-US" altLang="zh-TW" i="1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  <p:sp>
              <p:nvSpPr>
                <p:cNvPr id="80" name="矩形: 圓角 79">
                  <a:extLst>
                    <a:ext uri="{FF2B5EF4-FFF2-40B4-BE49-F238E27FC236}">
                      <a16:creationId xmlns:a16="http://schemas.microsoft.com/office/drawing/2014/main" id="{9B96DBE7-047C-465E-891C-73E86F8C049F}"/>
                    </a:ext>
                  </a:extLst>
                </p:cNvPr>
                <p:cNvSpPr/>
                <p:nvPr/>
              </p:nvSpPr>
              <p:spPr>
                <a:xfrm>
                  <a:off x="8039099" y="2808092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HDBSCAN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矩形: 圓角 80">
                  <a:extLst>
                    <a:ext uri="{FF2B5EF4-FFF2-40B4-BE49-F238E27FC236}">
                      <a16:creationId xmlns:a16="http://schemas.microsoft.com/office/drawing/2014/main" id="{67EAFF2E-FC64-41C0-8F39-6F6DE075BC37}"/>
                    </a:ext>
                  </a:extLst>
                </p:cNvPr>
                <p:cNvSpPr/>
                <p:nvPr/>
              </p:nvSpPr>
              <p:spPr>
                <a:xfrm>
                  <a:off x="10187581" y="2828636"/>
                  <a:ext cx="1948872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Demonstration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through Unity</a:t>
                  </a:r>
                </a:p>
              </p:txBody>
            </p:sp>
            <p:cxnSp>
              <p:nvCxnSpPr>
                <p:cNvPr id="82" name="直線單箭頭接點 81">
                  <a:extLst>
                    <a:ext uri="{FF2B5EF4-FFF2-40B4-BE49-F238E27FC236}">
                      <a16:creationId xmlns:a16="http://schemas.microsoft.com/office/drawing/2014/main" id="{C873766B-0853-4C40-B54D-A8FAEA3A0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8473" y="3265292"/>
                  <a:ext cx="125552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161915C2-F309-4BC1-8DE4-51AAF956D66B}"/>
                    </a:ext>
                  </a:extLst>
                </p:cNvPr>
                <p:cNvSpPr/>
                <p:nvPr/>
              </p:nvSpPr>
              <p:spPr>
                <a:xfrm>
                  <a:off x="3442421" y="4014523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73E4B485-E6FD-4EFC-9120-2944EED77BBE}"/>
                    </a:ext>
                  </a:extLst>
                </p:cNvPr>
                <p:cNvSpPr/>
                <p:nvPr/>
              </p:nvSpPr>
              <p:spPr>
                <a:xfrm>
                  <a:off x="7133250" y="4029127"/>
                  <a:ext cx="162166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Points Position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(Cartesian Coordinates)</a:t>
                  </a:r>
                </a:p>
              </p:txBody>
            </p:sp>
            <p:sp>
              <p:nvSpPr>
                <p:cNvPr id="85" name="矩形: 圓角 84">
                  <a:extLst>
                    <a:ext uri="{FF2B5EF4-FFF2-40B4-BE49-F238E27FC236}">
                      <a16:creationId xmlns:a16="http://schemas.microsoft.com/office/drawing/2014/main" id="{A57A7DE8-40EA-4D36-A0E6-21F9EEBC71ED}"/>
                    </a:ext>
                  </a:extLst>
                </p:cNvPr>
                <p:cNvSpPr/>
                <p:nvPr/>
              </p:nvSpPr>
              <p:spPr>
                <a:xfrm>
                  <a:off x="10513871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Tracker</a:t>
                  </a:r>
                </a:p>
              </p:txBody>
            </p:sp>
            <p:cxnSp>
              <p:nvCxnSpPr>
                <p:cNvPr id="86" name="直線單箭頭接點 85">
                  <a:extLst>
                    <a:ext uri="{FF2B5EF4-FFF2-40B4-BE49-F238E27FC236}">
                      <a16:creationId xmlns:a16="http://schemas.microsoft.com/office/drawing/2014/main" id="{571247E6-DEF9-44BD-89FF-9B25A1792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29690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>
                  <a:extLst>
                    <a:ext uri="{FF2B5EF4-FFF2-40B4-BE49-F238E27FC236}">
                      <a16:creationId xmlns:a16="http://schemas.microsoft.com/office/drawing/2014/main" id="{0585FFBC-6ADC-4CF4-B16C-D90CD4A40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0065" y="3905250"/>
                  <a:ext cx="0" cy="9116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>
                  <a:extLst>
                    <a:ext uri="{FF2B5EF4-FFF2-40B4-BE49-F238E27FC236}">
                      <a16:creationId xmlns:a16="http://schemas.microsoft.com/office/drawing/2014/main" id="{6020E751-753C-4CD6-83CD-30A96C840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917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>
                  <a:extLst>
                    <a:ext uri="{FF2B5EF4-FFF2-40B4-BE49-F238E27FC236}">
                      <a16:creationId xmlns:a16="http://schemas.microsoft.com/office/drawing/2014/main" id="{A8861BCD-9C6E-4475-9A1B-759C8D4E9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2068" y="3265292"/>
                  <a:ext cx="1280353" cy="278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4D6E9C2F-6897-45D1-AA2B-3829C57F1EED}"/>
                    </a:ext>
                  </a:extLst>
                </p:cNvPr>
                <p:cNvSpPr/>
                <p:nvPr/>
              </p:nvSpPr>
              <p:spPr>
                <a:xfrm>
                  <a:off x="2006705" y="2691682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91" name="矩形: 圓角 90">
                  <a:extLst>
                    <a:ext uri="{FF2B5EF4-FFF2-40B4-BE49-F238E27FC236}">
                      <a16:creationId xmlns:a16="http://schemas.microsoft.com/office/drawing/2014/main" id="{0FE57248-36AA-4426-B096-14A4AC1E8EBA}"/>
                    </a:ext>
                  </a:extLst>
                </p:cNvPr>
                <p:cNvSpPr/>
                <p:nvPr/>
              </p:nvSpPr>
              <p:spPr>
                <a:xfrm>
                  <a:off x="8035999" y="5019531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Regression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Calibration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直線單箭頭接點 91">
                  <a:extLst>
                    <a:ext uri="{FF2B5EF4-FFF2-40B4-BE49-F238E27FC236}">
                      <a16:creationId xmlns:a16="http://schemas.microsoft.com/office/drawing/2014/main" id="{F199ACF2-12F2-47B4-9BA3-A20107B63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39106" y="5476731"/>
                  <a:ext cx="78336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4255FD-48B1-46D0-91FE-C7EC8905B3A4}"/>
                  </a:ext>
                </a:extLst>
              </p:cNvPr>
              <p:cNvSpPr/>
              <p:nvPr/>
            </p:nvSpPr>
            <p:spPr>
              <a:xfrm>
                <a:off x="6379451" y="2613773"/>
                <a:ext cx="1733567" cy="732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(Cartesian Coordinates)</a:t>
                </a:r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BAD8F50-6560-4951-B706-8C0894516A3B}"/>
                </a:ext>
              </a:extLst>
            </p:cNvPr>
            <p:cNvSpPr/>
            <p:nvPr/>
          </p:nvSpPr>
          <p:spPr>
            <a:xfrm>
              <a:off x="9937481" y="4001294"/>
              <a:ext cx="1621664" cy="73248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TCP/IP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298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BE706-0B09-4116-A9FC-BDC47B99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Transformation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497222E-6522-4B2C-A312-E2BBF09F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coordinate transformation?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there is no feature in heat map about distance to wall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/>
              <a:t>Do </a:t>
            </a:r>
            <a:r>
              <a:rPr lang="en-US" altLang="zh-TW" dirty="0">
                <a:latin typeface="Times New Roman" panose="02020603050405020304" pitchFamily="18" charset="0"/>
              </a:rPr>
              <a:t>c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oordinate transformation after de-noising</a:t>
            </a:r>
          </a:p>
          <a:p>
            <a:r>
              <a:rPr lang="en-US" altLang="zh-TW" dirty="0"/>
              <a:t>Select the point with </a:t>
            </a:r>
            <a:r>
              <a:rPr lang="en-US" altLang="zh-TW" i="1" dirty="0"/>
              <a:t>Z</a:t>
            </a:r>
            <a:r>
              <a:rPr lang="en-US" altLang="zh-TW" dirty="0"/>
              <a:t> in the range </a:t>
            </a:r>
            <a:r>
              <a:rPr lang="en-US" altLang="zh-TW" dirty="0">
                <a:solidFill>
                  <a:srgbClr val="FF0000"/>
                </a:solidFill>
              </a:rPr>
              <a:t>[-10 cm : 50 cm]</a:t>
            </a:r>
          </a:p>
          <a:p>
            <a:endParaRPr lang="zh-TW" altLang="en-US" dirty="0"/>
          </a:p>
        </p:txBody>
      </p:sp>
      <p:sp>
        <p:nvSpPr>
          <p:cNvPr id="7" name="AutoShape 2" descr="00527">
            <a:extLst>
              <a:ext uri="{FF2B5EF4-FFF2-40B4-BE49-F238E27FC236}">
                <a16:creationId xmlns:a16="http://schemas.microsoft.com/office/drawing/2014/main" id="{DAC9810F-10F8-43B2-A49F-566C1FFFC8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Point Cloud Mapping</a:t>
            </a:r>
          </a:p>
          <a:p>
            <a:r>
              <a:rPr lang="en-US" altLang="zh-TW" dirty="0"/>
              <a:t>2D Heat map De-noising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HDBSCAN Cluster Optimization</a:t>
            </a: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Regression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Calibration</a:t>
            </a:r>
            <a:endParaRPr lang="en-US" altLang="zh-TW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/>
              <a:t>Tracker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98024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E448FBF1-EDF3-4149-8073-745B6F13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ym typeface="+mn-ea"/>
              </a:rPr>
              <a:t>Current System Flow Chart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9BF465-A3E7-4752-8BBE-229F9265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7F1027F-4ED1-4C86-847D-AE69D8BE3F00}"/>
              </a:ext>
            </a:extLst>
          </p:cNvPr>
          <p:cNvSpPr txBox="1"/>
          <p:nvPr/>
        </p:nvSpPr>
        <p:spPr>
          <a:xfrm>
            <a:off x="6677429" y="45522"/>
            <a:ext cx="562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TCP/IP:</a:t>
            </a:r>
            <a:r>
              <a:rPr lang="zh-TW" altLang="en-US" dirty="0"/>
              <a:t> </a:t>
            </a:r>
            <a:r>
              <a:rPr lang="en-US" altLang="zh-TW" dirty="0"/>
              <a:t>Transmission Control Protocol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Internet Protocol </a:t>
            </a:r>
            <a:endParaRPr lang="zh-TW" altLang="en-US" dirty="0"/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5008308A-80D3-4543-A8E9-61062189C72B}"/>
              </a:ext>
            </a:extLst>
          </p:cNvPr>
          <p:cNvGrpSpPr/>
          <p:nvPr/>
        </p:nvGrpSpPr>
        <p:grpSpPr>
          <a:xfrm>
            <a:off x="-150314" y="2613773"/>
            <a:ext cx="12286767" cy="3327084"/>
            <a:chOff x="-150314" y="2613773"/>
            <a:chExt cx="12286767" cy="3327084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BB5A758-FE96-4938-8B86-C255CB9A522D}"/>
                </a:ext>
              </a:extLst>
            </p:cNvPr>
            <p:cNvGrpSpPr/>
            <p:nvPr/>
          </p:nvGrpSpPr>
          <p:grpSpPr>
            <a:xfrm>
              <a:off x="-150314" y="2613773"/>
              <a:ext cx="12286767" cy="3327084"/>
              <a:chOff x="-150314" y="2613773"/>
              <a:chExt cx="12286767" cy="3327084"/>
            </a:xfrm>
          </p:grpSpPr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5D72291D-3B4C-4E6A-BDA2-5F70F907499D}"/>
                  </a:ext>
                </a:extLst>
              </p:cNvPr>
              <p:cNvGrpSpPr/>
              <p:nvPr/>
            </p:nvGrpSpPr>
            <p:grpSpPr>
              <a:xfrm>
                <a:off x="-150314" y="2691682"/>
                <a:ext cx="12286767" cy="3249175"/>
                <a:chOff x="-150314" y="2691682"/>
                <a:chExt cx="12286767" cy="3249175"/>
              </a:xfrm>
            </p:grpSpPr>
            <p:sp>
              <p:nvSpPr>
                <p:cNvPr id="72" name="矩形: 圓角 71">
                  <a:extLst>
                    <a:ext uri="{FF2B5EF4-FFF2-40B4-BE49-F238E27FC236}">
                      <a16:creationId xmlns:a16="http://schemas.microsoft.com/office/drawing/2014/main" id="{26ADE81A-2F5E-4B68-9E92-8D6E364E4229}"/>
                    </a:ext>
                  </a:extLst>
                </p:cNvPr>
                <p:cNvSpPr/>
                <p:nvPr/>
              </p:nvSpPr>
              <p:spPr>
                <a:xfrm>
                  <a:off x="716438" y="2828636"/>
                  <a:ext cx="1271260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>
                      <a:solidFill>
                        <a:schemeClr val="tx1"/>
                      </a:solidFill>
                    </a:rPr>
                    <a:t>mmWave</a:t>
                  </a:r>
                  <a:endParaRPr lang="en-US" altLang="zh-TW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: 圓角 72">
                  <a:extLst>
                    <a:ext uri="{FF2B5EF4-FFF2-40B4-BE49-F238E27FC236}">
                      <a16:creationId xmlns:a16="http://schemas.microsoft.com/office/drawing/2014/main" id="{76194C15-E77F-464D-943A-E0741D605784}"/>
                    </a:ext>
                  </a:extLst>
                </p:cNvPr>
                <p:cNvSpPr/>
                <p:nvPr/>
              </p:nvSpPr>
              <p:spPr>
                <a:xfrm>
                  <a:off x="4302444" y="5026457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De-noising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直線單箭頭接點 73">
                  <a:extLst>
                    <a:ext uri="{FF2B5EF4-FFF2-40B4-BE49-F238E27FC236}">
                      <a16:creationId xmlns:a16="http://schemas.microsoft.com/office/drawing/2014/main" id="{8FAE10D9-5542-4FD4-A163-FBC739D32E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3720" y="3905250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D713997E-4CEC-4831-86AE-A086E9A5C3FD}"/>
                    </a:ext>
                  </a:extLst>
                </p:cNvPr>
                <p:cNvSpPr/>
                <p:nvPr/>
              </p:nvSpPr>
              <p:spPr>
                <a:xfrm>
                  <a:off x="2402625" y="4816944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EBBB74CA-A2EA-4375-9A76-2531E28337CC}"/>
                    </a:ext>
                  </a:extLst>
                </p:cNvPr>
                <p:cNvSpPr/>
                <p:nvPr/>
              </p:nvSpPr>
              <p:spPr>
                <a:xfrm>
                  <a:off x="-150314" y="4090014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77" name="矩形: 圓角 76">
                  <a:extLst>
                    <a:ext uri="{FF2B5EF4-FFF2-40B4-BE49-F238E27FC236}">
                      <a16:creationId xmlns:a16="http://schemas.microsoft.com/office/drawing/2014/main" id="{4D5BED54-DEDD-4F2C-A7D1-AED97A8CF437}"/>
                    </a:ext>
                  </a:extLst>
                </p:cNvPr>
                <p:cNvSpPr/>
                <p:nvPr/>
              </p:nvSpPr>
              <p:spPr>
                <a:xfrm>
                  <a:off x="632855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Point Cloud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Mapping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直線單箭頭接點 77">
                  <a:extLst>
                    <a:ext uri="{FF2B5EF4-FFF2-40B4-BE49-F238E27FC236}">
                      <a16:creationId xmlns:a16="http://schemas.microsoft.com/office/drawing/2014/main" id="{D78DFA3E-CA00-40E8-BCE6-989B9D2983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140" y="5527950"/>
                  <a:ext cx="185061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矩形: 圓角 78">
                  <a:extLst>
                    <a:ext uri="{FF2B5EF4-FFF2-40B4-BE49-F238E27FC236}">
                      <a16:creationId xmlns:a16="http://schemas.microsoft.com/office/drawing/2014/main" id="{8B4F454E-B0B8-4BD9-90A1-B319FD8809A6}"/>
                    </a:ext>
                  </a:extLst>
                </p:cNvPr>
                <p:cNvSpPr/>
                <p:nvPr/>
              </p:nvSpPr>
              <p:spPr>
                <a:xfrm>
                  <a:off x="3590744" y="2830314"/>
                  <a:ext cx="2838641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Coordinate Transformation</a:t>
                  </a:r>
                </a:p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and Filter by Depth </a:t>
                  </a:r>
                  <a:r>
                    <a:rPr lang="en-US" altLang="zh-TW" i="1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  <p:sp>
              <p:nvSpPr>
                <p:cNvPr id="80" name="矩形: 圓角 79">
                  <a:extLst>
                    <a:ext uri="{FF2B5EF4-FFF2-40B4-BE49-F238E27FC236}">
                      <a16:creationId xmlns:a16="http://schemas.microsoft.com/office/drawing/2014/main" id="{AA8B92A8-2388-46D8-A069-E6F322D56EDF}"/>
                    </a:ext>
                  </a:extLst>
                </p:cNvPr>
                <p:cNvSpPr/>
                <p:nvPr/>
              </p:nvSpPr>
              <p:spPr>
                <a:xfrm>
                  <a:off x="8039099" y="2808092"/>
                  <a:ext cx="1431637" cy="914400"/>
                </a:xfrm>
                <a:prstGeom prst="roundRect">
                  <a:avLst/>
                </a:prstGeom>
                <a:solidFill>
                  <a:srgbClr val="FFC000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HDBSCAN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矩形: 圓角 80">
                  <a:extLst>
                    <a:ext uri="{FF2B5EF4-FFF2-40B4-BE49-F238E27FC236}">
                      <a16:creationId xmlns:a16="http://schemas.microsoft.com/office/drawing/2014/main" id="{0AAD4F33-1082-4747-933E-A236187BA9F8}"/>
                    </a:ext>
                  </a:extLst>
                </p:cNvPr>
                <p:cNvSpPr/>
                <p:nvPr/>
              </p:nvSpPr>
              <p:spPr>
                <a:xfrm>
                  <a:off x="10187581" y="2828636"/>
                  <a:ext cx="1948872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Demonstration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through Unity</a:t>
                  </a:r>
                </a:p>
              </p:txBody>
            </p:sp>
            <p:cxnSp>
              <p:nvCxnSpPr>
                <p:cNvPr id="82" name="直線單箭頭接點 81">
                  <a:extLst>
                    <a:ext uri="{FF2B5EF4-FFF2-40B4-BE49-F238E27FC236}">
                      <a16:creationId xmlns:a16="http://schemas.microsoft.com/office/drawing/2014/main" id="{B5ABEFEA-5DBA-4F7E-89E9-471FE193DB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8473" y="3265292"/>
                  <a:ext cx="125552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1A970467-8336-4502-BC64-018695D9162E}"/>
                    </a:ext>
                  </a:extLst>
                </p:cNvPr>
                <p:cNvSpPr/>
                <p:nvPr/>
              </p:nvSpPr>
              <p:spPr>
                <a:xfrm>
                  <a:off x="3442421" y="4014523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C3AD95F0-F8B3-4B7E-9341-81C11C8D6789}"/>
                    </a:ext>
                  </a:extLst>
                </p:cNvPr>
                <p:cNvSpPr/>
                <p:nvPr/>
              </p:nvSpPr>
              <p:spPr>
                <a:xfrm>
                  <a:off x="7133250" y="4029127"/>
                  <a:ext cx="162166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Points Position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(Cartesian Coordinates)</a:t>
                  </a:r>
                </a:p>
              </p:txBody>
            </p:sp>
            <p:sp>
              <p:nvSpPr>
                <p:cNvPr id="85" name="矩形: 圓角 84">
                  <a:extLst>
                    <a:ext uri="{FF2B5EF4-FFF2-40B4-BE49-F238E27FC236}">
                      <a16:creationId xmlns:a16="http://schemas.microsoft.com/office/drawing/2014/main" id="{FE300989-148B-4EBB-A833-53AAFDFBA82C}"/>
                    </a:ext>
                  </a:extLst>
                </p:cNvPr>
                <p:cNvSpPr/>
                <p:nvPr/>
              </p:nvSpPr>
              <p:spPr>
                <a:xfrm>
                  <a:off x="10513871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Tracker</a:t>
                  </a:r>
                </a:p>
              </p:txBody>
            </p:sp>
            <p:cxnSp>
              <p:nvCxnSpPr>
                <p:cNvPr id="86" name="直線單箭頭接點 85">
                  <a:extLst>
                    <a:ext uri="{FF2B5EF4-FFF2-40B4-BE49-F238E27FC236}">
                      <a16:creationId xmlns:a16="http://schemas.microsoft.com/office/drawing/2014/main" id="{72B5C0D0-8BEB-4CD1-BE12-0FEE0F659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29690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>
                  <a:extLst>
                    <a:ext uri="{FF2B5EF4-FFF2-40B4-BE49-F238E27FC236}">
                      <a16:creationId xmlns:a16="http://schemas.microsoft.com/office/drawing/2014/main" id="{22E40C6F-E83F-41DD-9EF5-D3461BDA81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0065" y="3905250"/>
                  <a:ext cx="0" cy="9116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>
                  <a:extLst>
                    <a:ext uri="{FF2B5EF4-FFF2-40B4-BE49-F238E27FC236}">
                      <a16:creationId xmlns:a16="http://schemas.microsoft.com/office/drawing/2014/main" id="{4F1F4C2D-5002-45B3-85FC-E84D8F595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917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>
                  <a:extLst>
                    <a:ext uri="{FF2B5EF4-FFF2-40B4-BE49-F238E27FC236}">
                      <a16:creationId xmlns:a16="http://schemas.microsoft.com/office/drawing/2014/main" id="{7A14CB0B-2FE1-49AF-878D-E8A46EAE8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2068" y="3265292"/>
                  <a:ext cx="1280353" cy="278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4A4F2B05-3D79-46E7-99C9-FD497397058D}"/>
                    </a:ext>
                  </a:extLst>
                </p:cNvPr>
                <p:cNvSpPr/>
                <p:nvPr/>
              </p:nvSpPr>
              <p:spPr>
                <a:xfrm>
                  <a:off x="2006705" y="2691682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91" name="矩形: 圓角 90">
                  <a:extLst>
                    <a:ext uri="{FF2B5EF4-FFF2-40B4-BE49-F238E27FC236}">
                      <a16:creationId xmlns:a16="http://schemas.microsoft.com/office/drawing/2014/main" id="{8339BEB1-B629-42D7-8CD0-CB58355B5A47}"/>
                    </a:ext>
                  </a:extLst>
                </p:cNvPr>
                <p:cNvSpPr/>
                <p:nvPr/>
              </p:nvSpPr>
              <p:spPr>
                <a:xfrm>
                  <a:off x="8035999" y="5019531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Regression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Calibration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直線單箭頭接點 91">
                  <a:extLst>
                    <a:ext uri="{FF2B5EF4-FFF2-40B4-BE49-F238E27FC236}">
                      <a16:creationId xmlns:a16="http://schemas.microsoft.com/office/drawing/2014/main" id="{20E217DC-973C-43D6-A229-89AE544F7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39106" y="5476731"/>
                  <a:ext cx="78336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D8C5B2E-5F2B-46B7-B4E3-A93188B71EEC}"/>
                  </a:ext>
                </a:extLst>
              </p:cNvPr>
              <p:cNvSpPr/>
              <p:nvPr/>
            </p:nvSpPr>
            <p:spPr>
              <a:xfrm>
                <a:off x="6379451" y="2613773"/>
                <a:ext cx="1733567" cy="732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(Cartesian Coordinates)</a:t>
                </a:r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3AB7BB1-8E38-4B66-B7B6-A0251A6472B6}"/>
                </a:ext>
              </a:extLst>
            </p:cNvPr>
            <p:cNvSpPr/>
            <p:nvPr/>
          </p:nvSpPr>
          <p:spPr>
            <a:xfrm>
              <a:off x="9937481" y="4001294"/>
              <a:ext cx="1621664" cy="73248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TCP/IP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33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30832-4C3B-4DB8-9CA4-7B08B4D7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 Cluster Optimization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148080-8B12-43FC-8215-BF868CFF9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Sample-wise RMSE between hand point and dummy nodes</a:t>
            </a:r>
          </a:p>
          <a:p>
            <a:r>
              <a:rPr lang="en-US" altLang="zh-TW" dirty="0"/>
              <a:t>Dimension-wise RMSE between hand point and dummy nodes</a:t>
            </a:r>
          </a:p>
          <a:p>
            <a:r>
              <a:rPr lang="en-US" altLang="zh-TW" dirty="0"/>
              <a:t>Dataset size</a:t>
            </a:r>
          </a:p>
          <a:p>
            <a:pPr lvl="1"/>
            <a:r>
              <a:rPr lang="en-US" altLang="zh-TW" dirty="0"/>
              <a:t>Represents clustering quality</a:t>
            </a:r>
          </a:p>
          <a:p>
            <a:pPr lvl="1"/>
            <a:r>
              <a:rPr lang="en-US" altLang="zh-TW" dirty="0"/>
              <a:t>Approximately totally almost 57,000 corresponding hand-dummy pairs would be more reasonable</a:t>
            </a:r>
          </a:p>
          <a:p>
            <a:r>
              <a:rPr lang="en-US" altLang="zh-TW" dirty="0"/>
              <a:t>RMSE</a:t>
            </a:r>
          </a:p>
          <a:p>
            <a:pPr lvl="1"/>
            <a:r>
              <a:rPr lang="en-US" altLang="zh-TW" dirty="0"/>
              <a:t>Consider all points clustered by HDBSCAN</a:t>
            </a:r>
          </a:p>
          <a:p>
            <a:pPr lvl="1"/>
            <a:r>
              <a:rPr lang="en-US" altLang="zh-TW" dirty="0"/>
              <a:t>Minimize RMSE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8D1471-4F4B-49A3-8384-C682FDA923D2}"/>
              </a:ext>
            </a:extLst>
          </p:cNvPr>
          <p:cNvSpPr txBox="1"/>
          <p:nvPr/>
        </p:nvSpPr>
        <p:spPr>
          <a:xfrm>
            <a:off x="8845296" y="41959"/>
            <a:ext cx="334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RMSE: Root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677616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30832-4C3B-4DB8-9CA4-7B08B4D7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 Cluster Optimization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148080-8B12-43FC-8215-BF868CFF9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Tunable hyper-parameters</a:t>
            </a:r>
          </a:p>
          <a:p>
            <a:r>
              <a:rPr lang="en-US" altLang="zh-TW" dirty="0"/>
              <a:t>HDBSCAN parameters</a:t>
            </a:r>
          </a:p>
          <a:p>
            <a:pPr lvl="1"/>
            <a:r>
              <a:rPr lang="en-US" altLang="zh-TW" i="1" dirty="0" err="1"/>
              <a:t>min_cluster_size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 to 50, step = 5</a:t>
            </a:r>
          </a:p>
          <a:p>
            <a:pPr lvl="1"/>
            <a:r>
              <a:rPr lang="en-US" altLang="zh-TW" i="1" dirty="0" err="1"/>
              <a:t>min_samples</a:t>
            </a:r>
            <a:r>
              <a:rPr lang="en-US" altLang="zh-TW" dirty="0"/>
              <a:t>: same as </a:t>
            </a:r>
            <a:r>
              <a:rPr lang="en-US" altLang="zh-TW" i="1" dirty="0" err="1"/>
              <a:t>min_cluster_size</a:t>
            </a:r>
            <a:endParaRPr lang="en-US" altLang="zh-TW" i="1" dirty="0"/>
          </a:p>
          <a:p>
            <a:pPr lvl="1"/>
            <a:r>
              <a:rPr lang="en-US" altLang="zh-TW" dirty="0"/>
              <a:t>With or without </a:t>
            </a:r>
            <a:r>
              <a:rPr lang="en-US" altLang="zh-TW" i="1" dirty="0" err="1"/>
              <a:t>cluster_epsilon</a:t>
            </a:r>
            <a:r>
              <a:rPr lang="en-US" altLang="zh-TW" i="1" dirty="0"/>
              <a:t>: </a:t>
            </a:r>
            <a:r>
              <a:rPr lang="en-US" altLang="zh-TW" dirty="0"/>
              <a:t>0 cm to 35 cm, step = 5 cm</a:t>
            </a:r>
          </a:p>
          <a:p>
            <a:r>
              <a:rPr lang="en-US" altLang="zh-TW" i="1" dirty="0" err="1"/>
              <a:t>persistent_frame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to 7 (Overlapping sliding windows)</a:t>
            </a:r>
          </a:p>
          <a:p>
            <a:pPr lvl="1"/>
            <a:r>
              <a:rPr lang="en-US" altLang="zh-TW" dirty="0"/>
              <a:t>A consistent or stable frame maintained throughout a sequence, ensuring continuous tracking or reference</a:t>
            </a:r>
          </a:p>
          <a:p>
            <a:pPr lvl="1"/>
            <a:r>
              <a:rPr lang="en-US" altLang="zh-TW" dirty="0"/>
              <a:t>Temporal smoothing</a:t>
            </a:r>
          </a:p>
          <a:p>
            <a:r>
              <a:rPr lang="en-US" altLang="zh-TW" dirty="0"/>
              <a:t>Exhaustively searching parameters </a:t>
            </a:r>
            <a:r>
              <a:rPr lang="en-US" altLang="zh-TW" b="1" dirty="0"/>
              <a:t>Before Regression</a:t>
            </a:r>
            <a:r>
              <a:rPr lang="en-US" altLang="zh-TW" dirty="0"/>
              <a:t> within range (1,500 mins, Intel i7)</a:t>
            </a:r>
          </a:p>
        </p:txBody>
      </p:sp>
    </p:spTree>
    <p:extLst>
      <p:ext uri="{BB962C8B-B14F-4D97-AF65-F5344CB8AC3E}">
        <p14:creationId xmlns:p14="http://schemas.microsoft.com/office/powerpoint/2010/main" val="4040293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93571-EB93-439C-9EF6-630F8C7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383C1-5615-4DE1-95E6-A9E8D8D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Point Cloud Mapping</a:t>
            </a:r>
          </a:p>
          <a:p>
            <a:r>
              <a:rPr lang="en-US" altLang="zh-TW" dirty="0"/>
              <a:t>2D Heat map De-noising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HDBSCAN Cluster Optimization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Regression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Calibration</a:t>
            </a:r>
            <a:endParaRPr lang="en-US" altLang="zh-TW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/>
              <a:t>Tracker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8581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E448FBF1-EDF3-4149-8073-745B6F13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ym typeface="+mn-ea"/>
              </a:rPr>
              <a:t>Current System Flow Chart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9BF465-A3E7-4752-8BBE-229F9265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7F1027F-4ED1-4C86-847D-AE69D8BE3F00}"/>
              </a:ext>
            </a:extLst>
          </p:cNvPr>
          <p:cNvSpPr txBox="1"/>
          <p:nvPr/>
        </p:nvSpPr>
        <p:spPr>
          <a:xfrm>
            <a:off x="6677429" y="45522"/>
            <a:ext cx="562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TCP/IP:</a:t>
            </a:r>
            <a:r>
              <a:rPr lang="zh-TW" altLang="en-US" dirty="0"/>
              <a:t> </a:t>
            </a:r>
            <a:r>
              <a:rPr lang="en-US" altLang="zh-TW" dirty="0"/>
              <a:t>Transmission Control Protocol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Internet Protocol 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A2EE783-1819-4269-968A-20B7C219F3A4}"/>
              </a:ext>
            </a:extLst>
          </p:cNvPr>
          <p:cNvGrpSpPr/>
          <p:nvPr/>
        </p:nvGrpSpPr>
        <p:grpSpPr>
          <a:xfrm>
            <a:off x="-150314" y="2613773"/>
            <a:ext cx="12286767" cy="3327084"/>
            <a:chOff x="-150314" y="2613773"/>
            <a:chExt cx="12286767" cy="3327084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F55E3B2-FA04-4865-BE61-E4DC61DB5714}"/>
                </a:ext>
              </a:extLst>
            </p:cNvPr>
            <p:cNvGrpSpPr/>
            <p:nvPr/>
          </p:nvGrpSpPr>
          <p:grpSpPr>
            <a:xfrm>
              <a:off x="-150314" y="2613773"/>
              <a:ext cx="12286767" cy="3327084"/>
              <a:chOff x="-150314" y="2613773"/>
              <a:chExt cx="12286767" cy="3327084"/>
            </a:xfrm>
          </p:grpSpPr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021B8A2F-BCE5-4E45-AAF9-6AA1DFB87A8C}"/>
                  </a:ext>
                </a:extLst>
              </p:cNvPr>
              <p:cNvGrpSpPr/>
              <p:nvPr/>
            </p:nvGrpSpPr>
            <p:grpSpPr>
              <a:xfrm>
                <a:off x="-150314" y="2691682"/>
                <a:ext cx="12286767" cy="3249175"/>
                <a:chOff x="-150314" y="2691682"/>
                <a:chExt cx="12286767" cy="3249175"/>
              </a:xfrm>
            </p:grpSpPr>
            <p:sp>
              <p:nvSpPr>
                <p:cNvPr id="43" name="矩形: 圓角 42">
                  <a:extLst>
                    <a:ext uri="{FF2B5EF4-FFF2-40B4-BE49-F238E27FC236}">
                      <a16:creationId xmlns:a16="http://schemas.microsoft.com/office/drawing/2014/main" id="{7DF003D8-6074-4682-B605-AB033FF303C8}"/>
                    </a:ext>
                  </a:extLst>
                </p:cNvPr>
                <p:cNvSpPr/>
                <p:nvPr/>
              </p:nvSpPr>
              <p:spPr>
                <a:xfrm>
                  <a:off x="716438" y="2828636"/>
                  <a:ext cx="1271260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>
                      <a:solidFill>
                        <a:schemeClr val="tx1"/>
                      </a:solidFill>
                    </a:rPr>
                    <a:t>mmWave</a:t>
                  </a:r>
                  <a:endParaRPr lang="en-US" altLang="zh-TW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: 圓角 43">
                  <a:extLst>
                    <a:ext uri="{FF2B5EF4-FFF2-40B4-BE49-F238E27FC236}">
                      <a16:creationId xmlns:a16="http://schemas.microsoft.com/office/drawing/2014/main" id="{077366CB-4533-442E-AC7D-7915C4BAD5AA}"/>
                    </a:ext>
                  </a:extLst>
                </p:cNvPr>
                <p:cNvSpPr/>
                <p:nvPr/>
              </p:nvSpPr>
              <p:spPr>
                <a:xfrm>
                  <a:off x="4302444" y="5026457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De-noising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直線單箭頭接點 44">
                  <a:extLst>
                    <a:ext uri="{FF2B5EF4-FFF2-40B4-BE49-F238E27FC236}">
                      <a16:creationId xmlns:a16="http://schemas.microsoft.com/office/drawing/2014/main" id="{DC315C31-6498-4FB3-B79A-3302F3649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3720" y="3905250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F7F09A35-34A0-4B7A-8148-7C3DEA6E8FF1}"/>
                    </a:ext>
                  </a:extLst>
                </p:cNvPr>
                <p:cNvSpPr/>
                <p:nvPr/>
              </p:nvSpPr>
              <p:spPr>
                <a:xfrm>
                  <a:off x="2402625" y="4816944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F0366C80-D7E5-4758-942F-684BDFF97431}"/>
                    </a:ext>
                  </a:extLst>
                </p:cNvPr>
                <p:cNvSpPr/>
                <p:nvPr/>
              </p:nvSpPr>
              <p:spPr>
                <a:xfrm>
                  <a:off x="-150314" y="4090014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48" name="矩形: 圓角 47">
                  <a:extLst>
                    <a:ext uri="{FF2B5EF4-FFF2-40B4-BE49-F238E27FC236}">
                      <a16:creationId xmlns:a16="http://schemas.microsoft.com/office/drawing/2014/main" id="{07F61E81-201A-4ABD-8858-462CCA87C877}"/>
                    </a:ext>
                  </a:extLst>
                </p:cNvPr>
                <p:cNvSpPr/>
                <p:nvPr/>
              </p:nvSpPr>
              <p:spPr>
                <a:xfrm>
                  <a:off x="632855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Point Cloud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Mapping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直線單箭頭接點 48">
                  <a:extLst>
                    <a:ext uri="{FF2B5EF4-FFF2-40B4-BE49-F238E27FC236}">
                      <a16:creationId xmlns:a16="http://schemas.microsoft.com/office/drawing/2014/main" id="{7E3AE419-4F8A-4372-B5A0-B2D1E86BE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140" y="5527950"/>
                  <a:ext cx="185061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矩形: 圓角 49">
                  <a:extLst>
                    <a:ext uri="{FF2B5EF4-FFF2-40B4-BE49-F238E27FC236}">
                      <a16:creationId xmlns:a16="http://schemas.microsoft.com/office/drawing/2014/main" id="{3ABF4ECF-2080-4F30-9AC9-DB7CD0BA1871}"/>
                    </a:ext>
                  </a:extLst>
                </p:cNvPr>
                <p:cNvSpPr/>
                <p:nvPr/>
              </p:nvSpPr>
              <p:spPr>
                <a:xfrm>
                  <a:off x="3590744" y="2830314"/>
                  <a:ext cx="2838641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Coordinate Transformation</a:t>
                  </a:r>
                </a:p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and Filter by Depth </a:t>
                  </a:r>
                  <a:r>
                    <a:rPr lang="en-US" altLang="zh-TW" i="1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  <p:sp>
              <p:nvSpPr>
                <p:cNvPr id="51" name="矩形: 圓角 50">
                  <a:extLst>
                    <a:ext uri="{FF2B5EF4-FFF2-40B4-BE49-F238E27FC236}">
                      <a16:creationId xmlns:a16="http://schemas.microsoft.com/office/drawing/2014/main" id="{78DCBBE5-7872-4FB2-8227-9F4D2F510D9B}"/>
                    </a:ext>
                  </a:extLst>
                </p:cNvPr>
                <p:cNvSpPr/>
                <p:nvPr/>
              </p:nvSpPr>
              <p:spPr>
                <a:xfrm>
                  <a:off x="8039099" y="2808092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HDBSCAN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矩形: 圓角 51">
                  <a:extLst>
                    <a:ext uri="{FF2B5EF4-FFF2-40B4-BE49-F238E27FC236}">
                      <a16:creationId xmlns:a16="http://schemas.microsoft.com/office/drawing/2014/main" id="{1FC2BDB8-C61B-49A2-BE7F-7A6DF46EFFA8}"/>
                    </a:ext>
                  </a:extLst>
                </p:cNvPr>
                <p:cNvSpPr/>
                <p:nvPr/>
              </p:nvSpPr>
              <p:spPr>
                <a:xfrm>
                  <a:off x="10187581" y="2828636"/>
                  <a:ext cx="1948872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Demonstration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through Unity</a:t>
                  </a:r>
                </a:p>
              </p:txBody>
            </p:sp>
            <p:cxnSp>
              <p:nvCxnSpPr>
                <p:cNvPr id="53" name="直線單箭頭接點 52">
                  <a:extLst>
                    <a:ext uri="{FF2B5EF4-FFF2-40B4-BE49-F238E27FC236}">
                      <a16:creationId xmlns:a16="http://schemas.microsoft.com/office/drawing/2014/main" id="{6B1C24F0-F85D-4801-A1FD-83C39FEA9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8473" y="3265292"/>
                  <a:ext cx="125552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3FB9151-D671-412C-80B0-D7C9715C7469}"/>
                    </a:ext>
                  </a:extLst>
                </p:cNvPr>
                <p:cNvSpPr/>
                <p:nvPr/>
              </p:nvSpPr>
              <p:spPr>
                <a:xfrm>
                  <a:off x="3442421" y="4014523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CDA76CF8-2E77-47DA-A4DA-57F9741EC0AB}"/>
                    </a:ext>
                  </a:extLst>
                </p:cNvPr>
                <p:cNvSpPr/>
                <p:nvPr/>
              </p:nvSpPr>
              <p:spPr>
                <a:xfrm>
                  <a:off x="7133250" y="4029127"/>
                  <a:ext cx="162166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Points Position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(Cartesian Coordinates)</a:t>
                  </a:r>
                </a:p>
              </p:txBody>
            </p:sp>
            <p:sp>
              <p:nvSpPr>
                <p:cNvPr id="56" name="矩形: 圓角 55">
                  <a:extLst>
                    <a:ext uri="{FF2B5EF4-FFF2-40B4-BE49-F238E27FC236}">
                      <a16:creationId xmlns:a16="http://schemas.microsoft.com/office/drawing/2014/main" id="{516CC7A0-C9EA-4D31-A44D-7D384F007816}"/>
                    </a:ext>
                  </a:extLst>
                </p:cNvPr>
                <p:cNvSpPr/>
                <p:nvPr/>
              </p:nvSpPr>
              <p:spPr>
                <a:xfrm>
                  <a:off x="10513871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Tracker</a:t>
                  </a:r>
                </a:p>
              </p:txBody>
            </p:sp>
            <p:cxnSp>
              <p:nvCxnSpPr>
                <p:cNvPr id="57" name="直線單箭頭接點 56">
                  <a:extLst>
                    <a:ext uri="{FF2B5EF4-FFF2-40B4-BE49-F238E27FC236}">
                      <a16:creationId xmlns:a16="http://schemas.microsoft.com/office/drawing/2014/main" id="{8191B997-0DC0-4245-8F42-30B69C0F9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29690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單箭頭接點 58">
                  <a:extLst>
                    <a:ext uri="{FF2B5EF4-FFF2-40B4-BE49-F238E27FC236}">
                      <a16:creationId xmlns:a16="http://schemas.microsoft.com/office/drawing/2014/main" id="{EB56EB89-256F-46C1-8ADB-022F6FE736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0065" y="3905250"/>
                  <a:ext cx="0" cy="9116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單箭頭接點 59">
                  <a:extLst>
                    <a:ext uri="{FF2B5EF4-FFF2-40B4-BE49-F238E27FC236}">
                      <a16:creationId xmlns:a16="http://schemas.microsoft.com/office/drawing/2014/main" id="{A0F8F8EA-0EA5-4FC5-841F-424A29476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917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單箭頭接點 60">
                  <a:extLst>
                    <a:ext uri="{FF2B5EF4-FFF2-40B4-BE49-F238E27FC236}">
                      <a16:creationId xmlns:a16="http://schemas.microsoft.com/office/drawing/2014/main" id="{37250EFB-BC76-420D-9A95-6179F363A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2068" y="3265292"/>
                  <a:ext cx="1280353" cy="278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B6F8F9E-1D43-4B33-AD9B-DF9A554084E9}"/>
                    </a:ext>
                  </a:extLst>
                </p:cNvPr>
                <p:cNvSpPr/>
                <p:nvPr/>
              </p:nvSpPr>
              <p:spPr>
                <a:xfrm>
                  <a:off x="2006705" y="2691682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9490E36-7183-4D4E-9554-B47F9A3AFB15}"/>
                    </a:ext>
                  </a:extLst>
                </p:cNvPr>
                <p:cNvSpPr/>
                <p:nvPr/>
              </p:nvSpPr>
              <p:spPr>
                <a:xfrm>
                  <a:off x="8035999" y="5019531"/>
                  <a:ext cx="1431637" cy="914400"/>
                </a:xfrm>
                <a:prstGeom prst="roundRect">
                  <a:avLst/>
                </a:prstGeom>
                <a:solidFill>
                  <a:srgbClr val="FFC000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Regression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Calibration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直線單箭頭接點 64">
                  <a:extLst>
                    <a:ext uri="{FF2B5EF4-FFF2-40B4-BE49-F238E27FC236}">
                      <a16:creationId xmlns:a16="http://schemas.microsoft.com/office/drawing/2014/main" id="{DAC9B37A-6789-4030-8341-91DA7FF7D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39106" y="5476731"/>
                  <a:ext cx="78336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A9572CB-A718-429A-999B-34B1B375943B}"/>
                  </a:ext>
                </a:extLst>
              </p:cNvPr>
              <p:cNvSpPr/>
              <p:nvPr/>
            </p:nvSpPr>
            <p:spPr>
              <a:xfrm>
                <a:off x="6379451" y="2613773"/>
                <a:ext cx="1733567" cy="732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(Cartesian Coordinates)</a:t>
                </a: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3D47717-FD69-4110-87AF-D5509C255E60}"/>
                </a:ext>
              </a:extLst>
            </p:cNvPr>
            <p:cNvSpPr/>
            <p:nvPr/>
          </p:nvSpPr>
          <p:spPr>
            <a:xfrm>
              <a:off x="9937481" y="4001294"/>
              <a:ext cx="1621664" cy="73248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TCP/IP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192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A2265D-845C-4318-8EBC-7D853BDA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Calibration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090774-4FE5-4A56-A67E-4B977CF6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282E6D6-0E73-456F-BDFC-F0452C7298C6}"/>
              </a:ext>
            </a:extLst>
          </p:cNvPr>
          <p:cNvGrpSpPr/>
          <p:nvPr/>
        </p:nvGrpSpPr>
        <p:grpSpPr>
          <a:xfrm>
            <a:off x="6500400" y="1585913"/>
            <a:ext cx="5691600" cy="4591050"/>
            <a:chOff x="638262" y="1291290"/>
            <a:chExt cx="5691600" cy="459105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B819AE4-E0C9-46BF-9CCC-32D354FA8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8262" y="1291290"/>
              <a:ext cx="1371600" cy="459105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B8F38D7-BEFB-43A1-9A30-A1D370B5D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62" y="1511423"/>
              <a:ext cx="4320000" cy="4320000"/>
            </a:xfrm>
            <a:prstGeom prst="rect">
              <a:avLst/>
            </a:prstGeom>
          </p:spPr>
        </p:pic>
      </p:grp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ABCC40AF-0137-4903-9FC6-81B8B44A4949}"/>
              </a:ext>
            </a:extLst>
          </p:cNvPr>
          <p:cNvSpPr/>
          <p:nvPr/>
        </p:nvSpPr>
        <p:spPr>
          <a:xfrm>
            <a:off x="2021787" y="6230821"/>
            <a:ext cx="793306" cy="2644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/>
              <a:t>mmWave</a:t>
            </a:r>
            <a:endParaRPr lang="zh-TW" altLang="en-US" sz="1200" dirty="0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A3005AAB-4E71-42C6-8315-344EE4C02130}"/>
              </a:ext>
            </a:extLst>
          </p:cNvPr>
          <p:cNvSpPr/>
          <p:nvPr/>
        </p:nvSpPr>
        <p:spPr>
          <a:xfrm>
            <a:off x="8263747" y="6202000"/>
            <a:ext cx="793306" cy="2644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/>
              <a:t>mmWave</a:t>
            </a:r>
            <a:endParaRPr lang="zh-TW" altLang="en-US" sz="12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302B42B-7E1E-4380-A797-DE6D3620C9AD}"/>
              </a:ext>
            </a:extLst>
          </p:cNvPr>
          <p:cNvSpPr txBox="1"/>
          <p:nvPr/>
        </p:nvSpPr>
        <p:spPr>
          <a:xfrm>
            <a:off x="3061981" y="6281738"/>
            <a:ext cx="487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Training Paths		           Testing</a:t>
            </a:r>
            <a:r>
              <a:rPr lang="zh-TW" altLang="en-US" dirty="0"/>
              <a:t> </a:t>
            </a:r>
            <a:r>
              <a:rPr lang="en-US" altLang="zh-TW" dirty="0"/>
              <a:t>Paths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022BA96-A293-425B-9FD4-793F79A3FC53}"/>
              </a:ext>
            </a:extLst>
          </p:cNvPr>
          <p:cNvGrpSpPr/>
          <p:nvPr/>
        </p:nvGrpSpPr>
        <p:grpSpPr>
          <a:xfrm>
            <a:off x="506835" y="1585913"/>
            <a:ext cx="5691600" cy="4591050"/>
            <a:chOff x="6475822" y="1291290"/>
            <a:chExt cx="5691600" cy="459105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4F54943-C286-4AFE-A41E-527B80989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5822" y="1291290"/>
              <a:ext cx="1371600" cy="459105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C8BE7A7-FCC4-40FB-AB86-2B14FB12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822" y="1511423"/>
              <a:ext cx="432000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312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D7CCA-9E07-4646-8982-48861FA6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04A08-9506-4FE9-9A29-E36A4C724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72350" cy="4351338"/>
          </a:xfrm>
        </p:spPr>
        <p:txBody>
          <a:bodyPr/>
          <a:lstStyle/>
          <a:p>
            <a:r>
              <a:rPr lang="en-US" altLang="zh-TW" dirty="0"/>
              <a:t>Texas Instrument IWR6843 </a:t>
            </a:r>
            <a:r>
              <a:rPr lang="en-US" altLang="zh-TW" dirty="0" err="1"/>
              <a:t>MMWave</a:t>
            </a:r>
            <a:r>
              <a:rPr lang="en-US" altLang="zh-TW" dirty="0"/>
              <a:t> sensor</a:t>
            </a:r>
          </a:p>
          <a:p>
            <a:pPr marL="0" indent="0">
              <a:buNone/>
            </a:pPr>
            <a:r>
              <a:rPr lang="en-US" altLang="zh-TW" dirty="0"/>
              <a:t>					(~NT$</a:t>
            </a:r>
            <a:r>
              <a:rPr lang="zh-TW" altLang="en-US" dirty="0"/>
              <a:t> </a:t>
            </a:r>
            <a:r>
              <a:rPr lang="en-US" altLang="zh-TW" dirty="0"/>
              <a:t>8,378)</a:t>
            </a:r>
          </a:p>
          <a:p>
            <a:r>
              <a:rPr lang="en-US" altLang="zh-TW" dirty="0"/>
              <a:t>Industrial sensors for measuring range, speed, and angle</a:t>
            </a:r>
          </a:p>
          <a:p>
            <a:r>
              <a:rPr lang="en-US" altLang="zh-TW" dirty="0"/>
              <a:t>Based on Doppler effect</a:t>
            </a:r>
          </a:p>
          <a:p>
            <a:r>
              <a:rPr lang="en-US" altLang="zh-TW" dirty="0"/>
              <a:t>Position sensing</a:t>
            </a:r>
          </a:p>
          <a:p>
            <a:r>
              <a:rPr lang="en-US" altLang="zh-TW" dirty="0"/>
              <a:t>People counting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9C5B2E4-8EAE-406D-9CE9-5F8BC5BBF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9930" r="27292" b="8335"/>
          <a:stretch/>
        </p:blipFill>
        <p:spPr bwMode="auto">
          <a:xfrm>
            <a:off x="8505162" y="142875"/>
            <a:ext cx="3296313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C41B4F-2B14-4BF5-8E57-2A692AD4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454" y="2825750"/>
            <a:ext cx="331902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00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A2265D-845C-4318-8EBC-7D853BDA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Calibration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090774-4FE5-4A56-A67E-4B977CF6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labeling</a:t>
            </a:r>
          </a:p>
          <a:p>
            <a:r>
              <a:rPr lang="en-US" altLang="zh-TW" dirty="0"/>
              <a:t>Data augmentation</a:t>
            </a:r>
          </a:p>
          <a:p>
            <a:r>
              <a:rPr lang="en-US" altLang="zh-TW" dirty="0"/>
              <a:t>Performance of regression model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038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CA169-00B2-48F2-A2BD-A56759FF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Labeling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082EF-0941-42E9-A9D8-4BBAA8B0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Choose the </a:t>
            </a:r>
            <a:r>
              <a:rPr lang="en-US" altLang="zh-TW" b="1" dirty="0"/>
              <a:t>closest</a:t>
            </a:r>
            <a:r>
              <a:rPr lang="en-US" altLang="zh-TW" dirty="0"/>
              <a:t> hand point to the dummy node within radius </a:t>
            </a:r>
            <a:r>
              <a:rPr lang="en-US" altLang="zh-TW" b="1" dirty="0"/>
              <a:t>25</a:t>
            </a:r>
            <a:r>
              <a:rPr lang="en-US" altLang="zh-TW" dirty="0"/>
              <a:t> cm to be a hand-dummy pair for each frame</a:t>
            </a:r>
          </a:p>
          <a:p>
            <a:r>
              <a:rPr lang="en-US" altLang="zh-TW" dirty="0"/>
              <a:t>Add that hand-dummy pair into dataset</a:t>
            </a:r>
          </a:p>
          <a:p>
            <a:r>
              <a:rPr lang="en-US" altLang="zh-TW" dirty="0"/>
              <a:t>Split all collected corresponding pairs into datasets with a ratio of          </a:t>
            </a:r>
            <a:r>
              <a:rPr lang="en-US" altLang="zh-TW" b="1" dirty="0"/>
              <a:t>7 : 1.5 : 1.5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466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02557-AC37-439B-B4D9-14E819C6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Augmentation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2D045F-1BB9-40B8-91F7-CC16A8BE3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20867" cy="4351338"/>
          </a:xfrm>
        </p:spPr>
        <p:txBody>
          <a:bodyPr/>
          <a:lstStyle/>
          <a:p>
            <a:r>
              <a:rPr lang="en-US" altLang="zh-TW" dirty="0"/>
              <a:t>Data augmentation for </a:t>
            </a:r>
            <a:r>
              <a:rPr lang="en-US" altLang="zh-TW" i="1" dirty="0"/>
              <a:t>Z</a:t>
            </a:r>
            <a:r>
              <a:rPr lang="en-US" altLang="zh-TW" dirty="0"/>
              <a:t>-axis</a:t>
            </a:r>
          </a:p>
          <a:p>
            <a:r>
              <a:rPr lang="en-US" altLang="zh-TW" dirty="0"/>
              <a:t>LR Flip the training set on </a:t>
            </a:r>
            <a:r>
              <a:rPr lang="en-US" altLang="zh-TW" i="1" dirty="0"/>
              <a:t>XY</a:t>
            </a:r>
            <a:r>
              <a:rPr lang="en-US" altLang="zh-TW" dirty="0"/>
              <a:t> plane</a:t>
            </a:r>
          </a:p>
          <a:p>
            <a:r>
              <a:rPr lang="en-US" altLang="zh-TW" dirty="0"/>
              <a:t>Duplicate the training set on different </a:t>
            </a:r>
            <a:r>
              <a:rPr lang="en-US" altLang="zh-TW" i="1" dirty="0"/>
              <a:t>Z</a:t>
            </a:r>
            <a:r>
              <a:rPr lang="en-US" altLang="zh-TW" dirty="0"/>
              <a:t> depths</a:t>
            </a:r>
          </a:p>
          <a:p>
            <a:pPr lvl="1"/>
            <a:r>
              <a:rPr lang="en-US" altLang="zh-TW" dirty="0"/>
              <a:t>Interval: 1 cm</a:t>
            </a:r>
          </a:p>
          <a:p>
            <a:pPr lvl="1"/>
            <a:r>
              <a:rPr lang="en-US" altLang="zh-TW" dirty="0"/>
              <a:t>Augmentation range: ±3 cm for each collected data set</a:t>
            </a:r>
          </a:p>
          <a:p>
            <a:endParaRPr lang="en-US" altLang="zh-TW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D719AF2-92BF-4919-91F7-DEC29458F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29722"/>
              </p:ext>
            </p:extLst>
          </p:nvPr>
        </p:nvGraphicFramePr>
        <p:xfrm>
          <a:off x="1527317" y="4276406"/>
          <a:ext cx="8942632" cy="2216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8666">
                  <a:extLst>
                    <a:ext uri="{9D8B030D-6E8A-4147-A177-3AD203B41FA5}">
                      <a16:colId xmlns:a16="http://schemas.microsoft.com/office/drawing/2014/main" val="432290479"/>
                    </a:ext>
                  </a:extLst>
                </a:gridCol>
                <a:gridCol w="2221322">
                  <a:extLst>
                    <a:ext uri="{9D8B030D-6E8A-4147-A177-3AD203B41FA5}">
                      <a16:colId xmlns:a16="http://schemas.microsoft.com/office/drawing/2014/main" val="203589142"/>
                    </a:ext>
                  </a:extLst>
                </a:gridCol>
                <a:gridCol w="2221322">
                  <a:extLst>
                    <a:ext uri="{9D8B030D-6E8A-4147-A177-3AD203B41FA5}">
                      <a16:colId xmlns:a16="http://schemas.microsoft.com/office/drawing/2014/main" val="3827047880"/>
                    </a:ext>
                  </a:extLst>
                </a:gridCol>
                <a:gridCol w="2221322">
                  <a:extLst>
                    <a:ext uri="{9D8B030D-6E8A-4147-A177-3AD203B41FA5}">
                      <a16:colId xmlns:a16="http://schemas.microsoft.com/office/drawing/2014/main" val="4095038936"/>
                    </a:ext>
                  </a:extLst>
                </a:gridCol>
              </a:tblGrid>
              <a:tr h="7276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effectLst/>
                        </a:rPr>
                        <a:t>Dataset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effectLst/>
                        </a:rPr>
                        <a:t>Training set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>
                          <a:effectLst/>
                        </a:rPr>
                        <a:t>Validation set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effectLst/>
                        </a:rPr>
                        <a:t>Testing set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extLst>
                  <a:ext uri="{0D108BD9-81ED-4DB2-BD59-A6C34878D82A}">
                    <a16:rowId xmlns:a16="http://schemas.microsoft.com/office/drawing/2014/main" val="153735141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effectLst/>
                        </a:rPr>
                        <a:t>Testing path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effectLst/>
                        </a:rPr>
                        <a:t>-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effectLst/>
                        </a:rPr>
                        <a:t>-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>
                          <a:effectLst/>
                        </a:rPr>
                        <a:t>25,273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extLst>
                  <a:ext uri="{0D108BD9-81ED-4DB2-BD59-A6C34878D82A}">
                    <a16:rowId xmlns:a16="http://schemas.microsoft.com/office/drawing/2014/main" val="1542704126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>
                          <a:effectLst/>
                        </a:rPr>
                        <a:t>Training path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>
                          <a:effectLst/>
                        </a:rPr>
                        <a:t>560,952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>
                          <a:effectLst/>
                        </a:rPr>
                        <a:t>8,591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effectLst/>
                        </a:rPr>
                        <a:t>8,604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3557" marR="113557" marT="0" marB="0" anchor="ctr"/>
                </a:tc>
                <a:extLst>
                  <a:ext uri="{0D108BD9-81ED-4DB2-BD59-A6C34878D82A}">
                    <a16:rowId xmlns:a16="http://schemas.microsoft.com/office/drawing/2014/main" val="32639052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945D118B-136B-4CF8-992D-A0D0E505D609}"/>
              </a:ext>
            </a:extLst>
          </p:cNvPr>
          <p:cNvSpPr txBox="1"/>
          <p:nvPr/>
        </p:nvSpPr>
        <p:spPr>
          <a:xfrm>
            <a:off x="10664683" y="5992297"/>
            <a:ext cx="97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(pairs)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093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E448FBF1-EDF3-4149-8073-745B6F13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ym typeface="+mn-ea"/>
              </a:rPr>
              <a:t>Current System Flow Chart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9BF465-A3E7-4752-8BBE-229F9265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7F1027F-4ED1-4C86-847D-AE69D8BE3F00}"/>
              </a:ext>
            </a:extLst>
          </p:cNvPr>
          <p:cNvSpPr txBox="1"/>
          <p:nvPr/>
        </p:nvSpPr>
        <p:spPr>
          <a:xfrm>
            <a:off x="6677429" y="45522"/>
            <a:ext cx="562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TCP/IP:</a:t>
            </a:r>
            <a:r>
              <a:rPr lang="zh-TW" altLang="en-US" dirty="0"/>
              <a:t> </a:t>
            </a:r>
            <a:r>
              <a:rPr lang="en-US" altLang="zh-TW" dirty="0"/>
              <a:t>Transmission Control Protocol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Internet Protocol 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A2EE783-1819-4269-968A-20B7C219F3A4}"/>
              </a:ext>
            </a:extLst>
          </p:cNvPr>
          <p:cNvGrpSpPr/>
          <p:nvPr/>
        </p:nvGrpSpPr>
        <p:grpSpPr>
          <a:xfrm>
            <a:off x="-150314" y="2613773"/>
            <a:ext cx="12286767" cy="3327084"/>
            <a:chOff x="-150314" y="2613773"/>
            <a:chExt cx="12286767" cy="3327084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F55E3B2-FA04-4865-BE61-E4DC61DB5714}"/>
                </a:ext>
              </a:extLst>
            </p:cNvPr>
            <p:cNvGrpSpPr/>
            <p:nvPr/>
          </p:nvGrpSpPr>
          <p:grpSpPr>
            <a:xfrm>
              <a:off x="-150314" y="2613773"/>
              <a:ext cx="12286767" cy="3327084"/>
              <a:chOff x="-150314" y="2613773"/>
              <a:chExt cx="12286767" cy="3327084"/>
            </a:xfrm>
          </p:grpSpPr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021B8A2F-BCE5-4E45-AAF9-6AA1DFB87A8C}"/>
                  </a:ext>
                </a:extLst>
              </p:cNvPr>
              <p:cNvGrpSpPr/>
              <p:nvPr/>
            </p:nvGrpSpPr>
            <p:grpSpPr>
              <a:xfrm>
                <a:off x="-150314" y="2691682"/>
                <a:ext cx="12286767" cy="3249175"/>
                <a:chOff x="-150314" y="2691682"/>
                <a:chExt cx="12286767" cy="3249175"/>
              </a:xfrm>
            </p:grpSpPr>
            <p:sp>
              <p:nvSpPr>
                <p:cNvPr id="43" name="矩形: 圓角 42">
                  <a:extLst>
                    <a:ext uri="{FF2B5EF4-FFF2-40B4-BE49-F238E27FC236}">
                      <a16:creationId xmlns:a16="http://schemas.microsoft.com/office/drawing/2014/main" id="{7DF003D8-6074-4682-B605-AB033FF303C8}"/>
                    </a:ext>
                  </a:extLst>
                </p:cNvPr>
                <p:cNvSpPr/>
                <p:nvPr/>
              </p:nvSpPr>
              <p:spPr>
                <a:xfrm>
                  <a:off x="716438" y="2828636"/>
                  <a:ext cx="1271260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>
                      <a:solidFill>
                        <a:schemeClr val="tx1"/>
                      </a:solidFill>
                    </a:rPr>
                    <a:t>mmWave</a:t>
                  </a:r>
                  <a:endParaRPr lang="en-US" altLang="zh-TW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: 圓角 43">
                  <a:extLst>
                    <a:ext uri="{FF2B5EF4-FFF2-40B4-BE49-F238E27FC236}">
                      <a16:creationId xmlns:a16="http://schemas.microsoft.com/office/drawing/2014/main" id="{077366CB-4533-442E-AC7D-7915C4BAD5AA}"/>
                    </a:ext>
                  </a:extLst>
                </p:cNvPr>
                <p:cNvSpPr/>
                <p:nvPr/>
              </p:nvSpPr>
              <p:spPr>
                <a:xfrm>
                  <a:off x="4302444" y="5026457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De-noising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直線單箭頭接點 44">
                  <a:extLst>
                    <a:ext uri="{FF2B5EF4-FFF2-40B4-BE49-F238E27FC236}">
                      <a16:creationId xmlns:a16="http://schemas.microsoft.com/office/drawing/2014/main" id="{DC315C31-6498-4FB3-B79A-3302F3649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3720" y="3905250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F7F09A35-34A0-4B7A-8148-7C3DEA6E8FF1}"/>
                    </a:ext>
                  </a:extLst>
                </p:cNvPr>
                <p:cNvSpPr/>
                <p:nvPr/>
              </p:nvSpPr>
              <p:spPr>
                <a:xfrm>
                  <a:off x="2402625" y="4816944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F0366C80-D7E5-4758-942F-684BDFF97431}"/>
                    </a:ext>
                  </a:extLst>
                </p:cNvPr>
                <p:cNvSpPr/>
                <p:nvPr/>
              </p:nvSpPr>
              <p:spPr>
                <a:xfrm>
                  <a:off x="-150314" y="4090014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48" name="矩形: 圓角 47">
                  <a:extLst>
                    <a:ext uri="{FF2B5EF4-FFF2-40B4-BE49-F238E27FC236}">
                      <a16:creationId xmlns:a16="http://schemas.microsoft.com/office/drawing/2014/main" id="{07F61E81-201A-4ABD-8858-462CCA87C877}"/>
                    </a:ext>
                  </a:extLst>
                </p:cNvPr>
                <p:cNvSpPr/>
                <p:nvPr/>
              </p:nvSpPr>
              <p:spPr>
                <a:xfrm>
                  <a:off x="632855" y="5024058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Point Cloud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Mapping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直線單箭頭接點 48">
                  <a:extLst>
                    <a:ext uri="{FF2B5EF4-FFF2-40B4-BE49-F238E27FC236}">
                      <a16:creationId xmlns:a16="http://schemas.microsoft.com/office/drawing/2014/main" id="{7E3AE419-4F8A-4372-B5A0-B2D1E86BE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140" y="5527950"/>
                  <a:ext cx="185061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矩形: 圓角 49">
                  <a:extLst>
                    <a:ext uri="{FF2B5EF4-FFF2-40B4-BE49-F238E27FC236}">
                      <a16:creationId xmlns:a16="http://schemas.microsoft.com/office/drawing/2014/main" id="{3ABF4ECF-2080-4F30-9AC9-DB7CD0BA1871}"/>
                    </a:ext>
                  </a:extLst>
                </p:cNvPr>
                <p:cNvSpPr/>
                <p:nvPr/>
              </p:nvSpPr>
              <p:spPr>
                <a:xfrm>
                  <a:off x="3590744" y="2830314"/>
                  <a:ext cx="2838641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Coordinate Transformation</a:t>
                  </a:r>
                </a:p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and Filter by Depth </a:t>
                  </a:r>
                  <a:r>
                    <a:rPr lang="en-US" altLang="zh-TW" i="1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  <p:sp>
              <p:nvSpPr>
                <p:cNvPr id="51" name="矩形: 圓角 50">
                  <a:extLst>
                    <a:ext uri="{FF2B5EF4-FFF2-40B4-BE49-F238E27FC236}">
                      <a16:creationId xmlns:a16="http://schemas.microsoft.com/office/drawing/2014/main" id="{78DCBBE5-7872-4FB2-8227-9F4D2F510D9B}"/>
                    </a:ext>
                  </a:extLst>
                </p:cNvPr>
                <p:cNvSpPr/>
                <p:nvPr/>
              </p:nvSpPr>
              <p:spPr>
                <a:xfrm>
                  <a:off x="8039099" y="2808092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HDBSCAN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矩形: 圓角 51">
                  <a:extLst>
                    <a:ext uri="{FF2B5EF4-FFF2-40B4-BE49-F238E27FC236}">
                      <a16:creationId xmlns:a16="http://schemas.microsoft.com/office/drawing/2014/main" id="{1FC2BDB8-C61B-49A2-BE7F-7A6DF46EFFA8}"/>
                    </a:ext>
                  </a:extLst>
                </p:cNvPr>
                <p:cNvSpPr/>
                <p:nvPr/>
              </p:nvSpPr>
              <p:spPr>
                <a:xfrm>
                  <a:off x="10187581" y="2828636"/>
                  <a:ext cx="1948872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Demonstration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through Unity</a:t>
                  </a:r>
                </a:p>
              </p:txBody>
            </p:sp>
            <p:cxnSp>
              <p:nvCxnSpPr>
                <p:cNvPr id="53" name="直線單箭頭接點 52">
                  <a:extLst>
                    <a:ext uri="{FF2B5EF4-FFF2-40B4-BE49-F238E27FC236}">
                      <a16:creationId xmlns:a16="http://schemas.microsoft.com/office/drawing/2014/main" id="{6B1C24F0-F85D-4801-A1FD-83C39FEA9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8473" y="3265292"/>
                  <a:ext cx="125552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3FB9151-D671-412C-80B0-D7C9715C7469}"/>
                    </a:ext>
                  </a:extLst>
                </p:cNvPr>
                <p:cNvSpPr/>
                <p:nvPr/>
              </p:nvSpPr>
              <p:spPr>
                <a:xfrm>
                  <a:off x="3442421" y="4014523"/>
                  <a:ext cx="156764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Heat Map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(elevation*azimuth)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(value is range)</a:t>
                  </a:r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CDA76CF8-2E77-47DA-A4DA-57F9741EC0AB}"/>
                    </a:ext>
                  </a:extLst>
                </p:cNvPr>
                <p:cNvSpPr/>
                <p:nvPr/>
              </p:nvSpPr>
              <p:spPr>
                <a:xfrm>
                  <a:off x="7133250" y="4029127"/>
                  <a:ext cx="1621664" cy="732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Points Position</a:t>
                  </a: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(Cartesian Coordinates)</a:t>
                  </a:r>
                </a:p>
              </p:txBody>
            </p:sp>
            <p:sp>
              <p:nvSpPr>
                <p:cNvPr id="56" name="矩形: 圓角 55">
                  <a:extLst>
                    <a:ext uri="{FF2B5EF4-FFF2-40B4-BE49-F238E27FC236}">
                      <a16:creationId xmlns:a16="http://schemas.microsoft.com/office/drawing/2014/main" id="{516CC7A0-C9EA-4D31-A44D-7D384F007816}"/>
                    </a:ext>
                  </a:extLst>
                </p:cNvPr>
                <p:cNvSpPr/>
                <p:nvPr/>
              </p:nvSpPr>
              <p:spPr>
                <a:xfrm>
                  <a:off x="10513871" y="5024058"/>
                  <a:ext cx="1431637" cy="914400"/>
                </a:xfrm>
                <a:prstGeom prst="roundRect">
                  <a:avLst/>
                </a:prstGeom>
                <a:solidFill>
                  <a:srgbClr val="FFC000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Tracker</a:t>
                  </a:r>
                </a:p>
              </p:txBody>
            </p:sp>
            <p:cxnSp>
              <p:nvCxnSpPr>
                <p:cNvPr id="57" name="直線單箭頭接點 56">
                  <a:extLst>
                    <a:ext uri="{FF2B5EF4-FFF2-40B4-BE49-F238E27FC236}">
                      <a16:creationId xmlns:a16="http://schemas.microsoft.com/office/drawing/2014/main" id="{8191B997-0DC0-4245-8F42-30B69C0F9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29690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單箭頭接點 58">
                  <a:extLst>
                    <a:ext uri="{FF2B5EF4-FFF2-40B4-BE49-F238E27FC236}">
                      <a16:creationId xmlns:a16="http://schemas.microsoft.com/office/drawing/2014/main" id="{EB56EB89-256F-46C1-8ADB-022F6FE736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0065" y="3905250"/>
                  <a:ext cx="0" cy="9116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單箭頭接點 59">
                  <a:extLst>
                    <a:ext uri="{FF2B5EF4-FFF2-40B4-BE49-F238E27FC236}">
                      <a16:creationId xmlns:a16="http://schemas.microsoft.com/office/drawing/2014/main" id="{A0F8F8EA-0EA5-4FC5-841F-424A29476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917" y="3916127"/>
                  <a:ext cx="0" cy="9510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單箭頭接點 60">
                  <a:extLst>
                    <a:ext uri="{FF2B5EF4-FFF2-40B4-BE49-F238E27FC236}">
                      <a16:creationId xmlns:a16="http://schemas.microsoft.com/office/drawing/2014/main" id="{37250EFB-BC76-420D-9A95-6179F363A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2068" y="3265292"/>
                  <a:ext cx="1280353" cy="278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B6F8F9E-1D43-4B33-AD9B-DF9A554084E9}"/>
                    </a:ext>
                  </a:extLst>
                </p:cNvPr>
                <p:cNvSpPr/>
                <p:nvPr/>
              </p:nvSpPr>
              <p:spPr>
                <a:xfrm>
                  <a:off x="2006705" y="2691682"/>
                  <a:ext cx="1566338" cy="5736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Raw Point Cloud 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(Polar Coordinates)</a:t>
                  </a:r>
                </a:p>
              </p:txBody>
            </p:sp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9490E36-7183-4D4E-9554-B47F9A3AFB15}"/>
                    </a:ext>
                  </a:extLst>
                </p:cNvPr>
                <p:cNvSpPr/>
                <p:nvPr/>
              </p:nvSpPr>
              <p:spPr>
                <a:xfrm>
                  <a:off x="8035999" y="5019531"/>
                  <a:ext cx="1431637" cy="914400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Regression</a:t>
                  </a:r>
                  <a:br>
                    <a:rPr lang="en-US" altLang="zh-TW" dirty="0">
                      <a:solidFill>
                        <a:schemeClr val="tx1"/>
                      </a:solidFill>
                    </a:rPr>
                  </a:br>
                  <a:r>
                    <a:rPr lang="en-US" altLang="zh-TW" dirty="0">
                      <a:solidFill>
                        <a:schemeClr val="tx1"/>
                      </a:solidFill>
                    </a:rPr>
                    <a:t>Calibration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直線單箭頭接點 64">
                  <a:extLst>
                    <a:ext uri="{FF2B5EF4-FFF2-40B4-BE49-F238E27FC236}">
                      <a16:creationId xmlns:a16="http://schemas.microsoft.com/office/drawing/2014/main" id="{DAC9B37A-6789-4030-8341-91DA7FF7D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39106" y="5476731"/>
                  <a:ext cx="78336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A9572CB-A718-429A-999B-34B1B375943B}"/>
                  </a:ext>
                </a:extLst>
              </p:cNvPr>
              <p:cNvSpPr/>
              <p:nvPr/>
            </p:nvSpPr>
            <p:spPr>
              <a:xfrm>
                <a:off x="6379451" y="2613773"/>
                <a:ext cx="1733567" cy="732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(Cartesian Coordinates)</a:t>
                </a: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3D47717-FD69-4110-87AF-D5509C255E60}"/>
                </a:ext>
              </a:extLst>
            </p:cNvPr>
            <p:cNvSpPr/>
            <p:nvPr/>
          </p:nvSpPr>
          <p:spPr>
            <a:xfrm>
              <a:off x="9937481" y="4001294"/>
              <a:ext cx="1621664" cy="73248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TCP/IP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7440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77470-0592-6E3A-3D76-9E3AED44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404434-2A41-0F6D-1669-9A3F10F1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C39867-8859-81DF-5BB1-2A88D27A2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676" cy="4736042"/>
          </a:xfrm>
        </p:spPr>
        <p:txBody>
          <a:bodyPr>
            <a:normAutofit/>
          </a:bodyPr>
          <a:lstStyle/>
          <a:p>
            <a:r>
              <a:rPr lang="en-US" altLang="zh-TW" dirty="0"/>
              <a:t>Point Cloud Mapping</a:t>
            </a:r>
          </a:p>
          <a:p>
            <a:r>
              <a:rPr lang="en-US" altLang="zh-TW" dirty="0"/>
              <a:t>2D Heat map De-noising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HDBSCAN Cluster Optimization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/>
              <a:t>Regression</a:t>
            </a:r>
            <a:r>
              <a:rPr lang="zh-TW" altLang="en-US" dirty="0"/>
              <a:t> </a:t>
            </a:r>
            <a:r>
              <a:rPr lang="en-US" altLang="zh-TW" dirty="0"/>
              <a:t>Calibration</a:t>
            </a:r>
            <a:endParaRPr lang="en-US" altLang="zh-TW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Tracker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3008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02557-AC37-439B-B4D9-14E819C6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Tracker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2D045F-1BB9-40B8-91F7-CC16A8BE3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20867" cy="4904359"/>
          </a:xfrm>
        </p:spPr>
        <p:txBody>
          <a:bodyPr>
            <a:normAutofit/>
          </a:bodyPr>
          <a:lstStyle/>
          <a:p>
            <a:r>
              <a:rPr lang="en-US" altLang="zh-TW" dirty="0"/>
              <a:t>Kalman filter + Hungarian algorithm</a:t>
            </a:r>
          </a:p>
          <a:p>
            <a:r>
              <a:rPr lang="en-US" altLang="zh-TW" dirty="0"/>
              <a:t>Give hand IDs</a:t>
            </a:r>
          </a:p>
          <a:p>
            <a:r>
              <a:rPr lang="en-US" altLang="zh-TW" dirty="0"/>
              <a:t>Parameter</a:t>
            </a:r>
          </a:p>
          <a:p>
            <a:pPr lvl="1"/>
            <a:r>
              <a:rPr lang="en-US" altLang="zh-TW" dirty="0"/>
              <a:t>History frame</a:t>
            </a:r>
          </a:p>
          <a:p>
            <a:pPr lvl="1"/>
            <a:r>
              <a:rPr lang="en-US" altLang="zh-TW" dirty="0"/>
              <a:t>Press threshold</a:t>
            </a:r>
          </a:p>
          <a:p>
            <a:r>
              <a:rPr lang="en-US" altLang="zh-TW" dirty="0"/>
              <a:t>Use past location (25 frames) to generate motion signals</a:t>
            </a:r>
          </a:p>
          <a:p>
            <a:pPr lvl="1"/>
            <a:r>
              <a:rPr lang="en-US" altLang="zh-TW" dirty="0"/>
              <a:t>Press</a:t>
            </a:r>
          </a:p>
          <a:p>
            <a:pPr lvl="1"/>
            <a:r>
              <a:rPr lang="en-US" altLang="zh-TW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637985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30832-4C3B-4DB8-9CA4-7B08B4D7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148080-8B12-43FC-8215-BF868CFF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HDBSCAN Cluster Optimization</a:t>
            </a:r>
          </a:p>
          <a:p>
            <a:r>
              <a:rPr lang="en-US" altLang="zh-TW" dirty="0"/>
              <a:t>Video</a:t>
            </a:r>
          </a:p>
          <a:p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8D1471-4F4B-49A3-8384-C682FDA923D2}"/>
              </a:ext>
            </a:extLst>
          </p:cNvPr>
          <p:cNvSpPr txBox="1"/>
          <p:nvPr/>
        </p:nvSpPr>
        <p:spPr>
          <a:xfrm>
            <a:off x="8845296" y="41959"/>
            <a:ext cx="334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RMSE: Root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3111150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87E2C-607F-428D-A1E4-BA960D4C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 Cluster Optimization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23A244-4A06-4EEB-912E-B61CBD20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9816" cy="4932226"/>
          </a:xfrm>
        </p:spPr>
        <p:txBody>
          <a:bodyPr>
            <a:normAutofit/>
          </a:bodyPr>
          <a:lstStyle/>
          <a:p>
            <a:r>
              <a:rPr lang="en-US" altLang="zh-TW" dirty="0"/>
              <a:t>Method MD</a:t>
            </a:r>
          </a:p>
          <a:p>
            <a:pPr lvl="1"/>
            <a:r>
              <a:rPr lang="en-US" altLang="zh-TW" dirty="0"/>
              <a:t>With Mapping and Denoising</a:t>
            </a:r>
          </a:p>
          <a:p>
            <a:pPr lvl="1"/>
            <a:r>
              <a:rPr lang="en-US" altLang="zh-TW" dirty="0" err="1"/>
              <a:t>mmWave</a:t>
            </a:r>
            <a:r>
              <a:rPr lang="en-US" altLang="zh-TW" dirty="0"/>
              <a:t> → Point mapping → Denoising → Coordinate Transformation and Filter → HDBSCAN → Regression model Calibration → Unity</a:t>
            </a:r>
          </a:p>
          <a:p>
            <a:r>
              <a:rPr lang="en-US" altLang="zh-TW" dirty="0"/>
              <a:t>Method XMD </a:t>
            </a:r>
          </a:p>
          <a:p>
            <a:pPr lvl="1"/>
            <a:r>
              <a:rPr lang="en-US" altLang="zh-TW" dirty="0"/>
              <a:t>Points directly from original point cloud (No Mapping nor Denoising)</a:t>
            </a:r>
          </a:p>
          <a:p>
            <a:pPr lvl="1"/>
            <a:r>
              <a:rPr lang="en-US" altLang="zh-TW" dirty="0" err="1"/>
              <a:t>mmWave</a:t>
            </a:r>
            <a:r>
              <a:rPr lang="en-US" altLang="zh-TW" dirty="0"/>
              <a:t> → Coordinate Transformation and Filter → HDBSCAN → Regression model Calibration → Unity</a:t>
            </a:r>
          </a:p>
        </p:txBody>
      </p:sp>
    </p:spTree>
    <p:extLst>
      <p:ext uri="{BB962C8B-B14F-4D97-AF65-F5344CB8AC3E}">
        <p14:creationId xmlns:p14="http://schemas.microsoft.com/office/powerpoint/2010/main" val="810635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30832-4C3B-4DB8-9CA4-7B08B4D7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 Cluster Optimization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8D1471-4F4B-49A3-8384-C682FDA923D2}"/>
              </a:ext>
            </a:extLst>
          </p:cNvPr>
          <p:cNvSpPr txBox="1"/>
          <p:nvPr/>
        </p:nvSpPr>
        <p:spPr>
          <a:xfrm>
            <a:off x="8458200" y="41959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RMSE: Root Mean Squared Error </a:t>
            </a:r>
          </a:p>
          <a:p>
            <a:r>
              <a:rPr lang="en-US" altLang="zh-TW" dirty="0" err="1"/>
              <a:t>p_frame</a:t>
            </a:r>
            <a:r>
              <a:rPr lang="en-US" altLang="zh-TW" dirty="0"/>
              <a:t>: persistent frame</a:t>
            </a:r>
          </a:p>
          <a:p>
            <a:r>
              <a:rPr lang="en-US" altLang="zh-TW" dirty="0" err="1"/>
              <a:t>c_size</a:t>
            </a:r>
            <a:r>
              <a:rPr lang="en-US" altLang="zh-TW" dirty="0"/>
              <a:t>: </a:t>
            </a:r>
            <a:r>
              <a:rPr lang="en-US" altLang="zh-TW" dirty="0" err="1"/>
              <a:t>min_cluster_size</a:t>
            </a:r>
            <a:endParaRPr lang="en-US" altLang="zh-TW" dirty="0"/>
          </a:p>
          <a:p>
            <a:r>
              <a:rPr lang="en-US" altLang="zh-TW" dirty="0"/>
              <a:t>eps: </a:t>
            </a:r>
            <a:r>
              <a:rPr lang="en-US" altLang="zh-TW" dirty="0" err="1"/>
              <a:t>cluster_epsilon</a:t>
            </a:r>
            <a:endParaRPr lang="en-US" altLang="zh-TW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CC0AE543-34D2-4555-B419-D127AE344F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648045"/>
              </p:ext>
            </p:extLst>
          </p:nvPr>
        </p:nvGraphicFramePr>
        <p:xfrm>
          <a:off x="1685185" y="1473683"/>
          <a:ext cx="8821629" cy="53423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1110">
                  <a:extLst>
                    <a:ext uri="{9D8B030D-6E8A-4147-A177-3AD203B41FA5}">
                      <a16:colId xmlns:a16="http://schemas.microsoft.com/office/drawing/2014/main" val="3993900203"/>
                    </a:ext>
                  </a:extLst>
                </a:gridCol>
                <a:gridCol w="1829971">
                  <a:extLst>
                    <a:ext uri="{9D8B030D-6E8A-4147-A177-3AD203B41FA5}">
                      <a16:colId xmlns:a16="http://schemas.microsoft.com/office/drawing/2014/main" val="2119161334"/>
                    </a:ext>
                  </a:extLst>
                </a:gridCol>
                <a:gridCol w="1443516">
                  <a:extLst>
                    <a:ext uri="{9D8B030D-6E8A-4147-A177-3AD203B41FA5}">
                      <a16:colId xmlns:a16="http://schemas.microsoft.com/office/drawing/2014/main" val="292580975"/>
                    </a:ext>
                  </a:extLst>
                </a:gridCol>
                <a:gridCol w="1443516">
                  <a:extLst>
                    <a:ext uri="{9D8B030D-6E8A-4147-A177-3AD203B41FA5}">
                      <a16:colId xmlns:a16="http://schemas.microsoft.com/office/drawing/2014/main" val="281178080"/>
                    </a:ext>
                  </a:extLst>
                </a:gridCol>
                <a:gridCol w="1443516">
                  <a:extLst>
                    <a:ext uri="{9D8B030D-6E8A-4147-A177-3AD203B41FA5}">
                      <a16:colId xmlns:a16="http://schemas.microsoft.com/office/drawing/2014/main" val="2338235320"/>
                    </a:ext>
                  </a:extLst>
                </a:gridCol>
              </a:tblGrid>
              <a:tr h="502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Method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MD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XMD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XMD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extLst>
                  <a:ext uri="{0D108BD9-81ED-4DB2-BD59-A6C34878D82A}">
                    <a16:rowId xmlns:a16="http://schemas.microsoft.com/office/drawing/2014/main" val="4107658022"/>
                  </a:ext>
                </a:extLst>
              </a:tr>
              <a:tr h="502109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Parameters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2266" marR="112266" marT="56133" marB="5613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Persistent Frame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4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6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extLst>
                  <a:ext uri="{0D108BD9-81ED-4DB2-BD59-A6C34878D82A}">
                    <a16:rowId xmlns:a16="http://schemas.microsoft.com/office/drawing/2014/main" val="1647703076"/>
                  </a:ext>
                </a:extLst>
              </a:tr>
              <a:tr h="50210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Min Cluster Size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15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extLst>
                  <a:ext uri="{0D108BD9-81ED-4DB2-BD59-A6C34878D82A}">
                    <a16:rowId xmlns:a16="http://schemas.microsoft.com/office/drawing/2014/main" val="1410298417"/>
                  </a:ext>
                </a:extLst>
              </a:tr>
              <a:tr h="50210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Cluster Epsilon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30 cm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15 cm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30 cm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extLst>
                  <a:ext uri="{0D108BD9-81ED-4DB2-BD59-A6C34878D82A}">
                    <a16:rowId xmlns:a16="http://schemas.microsoft.com/office/drawing/2014/main" val="2715344880"/>
                  </a:ext>
                </a:extLst>
              </a:tr>
              <a:tr h="7191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Sample-wise RMSE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(cm)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TW" altLang="en-US" sz="3200" dirty="0"/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effectLst/>
                        </a:rPr>
                        <a:t>14.359 cm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14.657 cm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14.899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extLst>
                  <a:ext uri="{0D108BD9-81ED-4DB2-BD59-A6C34878D82A}">
                    <a16:rowId xmlns:a16="http://schemas.microsoft.com/office/drawing/2014/main" val="1470135379"/>
                  </a:ext>
                </a:extLst>
              </a:tr>
              <a:tr h="502109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Dimension-wise RMSE (cm)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12266" marR="112266" marT="56133" marB="5613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i="1" kern="100" dirty="0">
                          <a:effectLst/>
                        </a:rPr>
                        <a:t>X</a:t>
                      </a:r>
                      <a:r>
                        <a:rPr lang="en-US" sz="1800" kern="100" dirty="0">
                          <a:effectLst/>
                        </a:rPr>
                        <a:t>-axis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effectLst/>
                        </a:rPr>
                        <a:t>7.647 cm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8.9356cm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9.187 cm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extLst>
                  <a:ext uri="{0D108BD9-81ED-4DB2-BD59-A6C34878D82A}">
                    <a16:rowId xmlns:a16="http://schemas.microsoft.com/office/drawing/2014/main" val="4189855273"/>
                  </a:ext>
                </a:extLst>
              </a:tr>
              <a:tr h="50210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i="1" kern="100" dirty="0">
                          <a:effectLst/>
                        </a:rPr>
                        <a:t>Y</a:t>
                      </a:r>
                      <a:r>
                        <a:rPr lang="en-US" sz="1800" kern="100" dirty="0">
                          <a:effectLst/>
                        </a:rPr>
                        <a:t>-axis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5.90 cm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effectLst/>
                        </a:rPr>
                        <a:t>5.612 cm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5.997 cm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extLst>
                  <a:ext uri="{0D108BD9-81ED-4DB2-BD59-A6C34878D82A}">
                    <a16:rowId xmlns:a16="http://schemas.microsoft.com/office/drawing/2014/main" val="834468859"/>
                  </a:ext>
                </a:extLst>
              </a:tr>
              <a:tr h="50210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i="1" kern="100" dirty="0">
                          <a:effectLst/>
                        </a:rPr>
                        <a:t>Z</a:t>
                      </a:r>
                      <a:r>
                        <a:rPr lang="en-US" sz="1800" kern="100" dirty="0">
                          <a:effectLst/>
                        </a:rPr>
                        <a:t>-axis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10.625 cm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effectLst/>
                        </a:rPr>
                        <a:t>10.174 cm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TW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10.080 cm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extLst>
                  <a:ext uri="{0D108BD9-81ED-4DB2-BD59-A6C34878D82A}">
                    <a16:rowId xmlns:a16="http://schemas.microsoft.com/office/drawing/2014/main" val="4112218321"/>
                  </a:ext>
                </a:extLst>
              </a:tr>
              <a:tr h="1108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Dataset Size</a:t>
                      </a:r>
                      <a:endParaRPr lang="zh-TW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(# of hand-dummy pairs)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57,263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57,210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91,565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2985" marR="72985" marT="0" marB="0" anchor="ctr"/>
                </a:tc>
                <a:extLst>
                  <a:ext uri="{0D108BD9-81ED-4DB2-BD59-A6C34878D82A}">
                    <a16:rowId xmlns:a16="http://schemas.microsoft.com/office/drawing/2014/main" val="72714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932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D30A7-FD43-407E-AC82-7645C2BA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and Future Works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4AC75A-8F5A-483D-A97D-ADBC1A723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establishment of evaluation standards for interactive wall systems</a:t>
            </a:r>
          </a:p>
          <a:p>
            <a:r>
              <a:rPr lang="en-US" altLang="zh-TW" dirty="0"/>
              <a:t>Both </a:t>
            </a:r>
            <a:r>
              <a:rPr lang="en-US" altLang="zh-TW" b="1" dirty="0"/>
              <a:t>temporal</a:t>
            </a:r>
            <a:r>
              <a:rPr lang="en-US" altLang="zh-TW" dirty="0"/>
              <a:t> and </a:t>
            </a:r>
            <a:r>
              <a:rPr lang="en-US" altLang="zh-TW" b="1" dirty="0"/>
              <a:t>spatial</a:t>
            </a:r>
            <a:r>
              <a:rPr lang="en-US" altLang="zh-TW" dirty="0"/>
              <a:t> measurement metrics</a:t>
            </a:r>
          </a:p>
          <a:p>
            <a:r>
              <a:rPr lang="en-US" altLang="zh-TW" dirty="0"/>
              <a:t>Develop a precise quantification algorithm for wireless connection latency temporally</a:t>
            </a:r>
          </a:p>
          <a:p>
            <a:pPr lvl="1"/>
            <a:r>
              <a:rPr lang="en-US" altLang="zh-TW" dirty="0"/>
              <a:t>Ensure the reliability of data collection and analysis</a:t>
            </a:r>
          </a:p>
          <a:p>
            <a:r>
              <a:rPr lang="en-US" altLang="zh-TW" dirty="0"/>
              <a:t>Establish interactive positioning accuracy measurement methodologies spatially</a:t>
            </a:r>
          </a:p>
          <a:p>
            <a:pPr lvl="1"/>
            <a:r>
              <a:rPr lang="en-US" altLang="zh-TW" dirty="0"/>
              <a:t>Enable </a:t>
            </a:r>
            <a:r>
              <a:rPr lang="en-US" altLang="zh-TW" b="1" dirty="0"/>
              <a:t>real-time monitoring </a:t>
            </a:r>
            <a:r>
              <a:rPr lang="en-US" altLang="zh-TW" dirty="0"/>
              <a:t>of sensor coordinate errors to facilitate subsequent system performance evaluation and analysis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760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53E13-0781-4D48-849D-FF32B37C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87D6B-3A8B-403B-9A5B-BC9E55BD9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2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Point Cloud</a:t>
            </a:r>
          </a:p>
          <a:p>
            <a:r>
              <a:rPr lang="en-US" altLang="zh-TW" dirty="0"/>
              <a:t>Directly leveraging the raw point cloud data generated by the millimeter-wave radar</a:t>
            </a:r>
          </a:p>
          <a:p>
            <a:r>
              <a:rPr lang="en-US" altLang="zh-TW" dirty="0"/>
              <a:t>Fan-shaped distortion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ED0DEC-354C-44D0-82B7-82CF5D46E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248" y="1705573"/>
            <a:ext cx="5691503" cy="4591441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497023D-3B7A-4395-9D88-21840104FF38}"/>
              </a:ext>
            </a:extLst>
          </p:cNvPr>
          <p:cNvSpPr/>
          <p:nvPr/>
        </p:nvSpPr>
        <p:spPr>
          <a:xfrm>
            <a:off x="4815452" y="6250977"/>
            <a:ext cx="1170481" cy="2644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Our </a:t>
            </a:r>
            <a:r>
              <a:rPr lang="en-US" altLang="zh-TW" sz="1200" dirty="0" err="1"/>
              <a:t>mmWave</a:t>
            </a:r>
            <a:endParaRPr lang="zh-TW" altLang="en-US" sz="12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95C961-700F-4533-B244-0C968B0CD548}"/>
              </a:ext>
            </a:extLst>
          </p:cNvPr>
          <p:cNvSpPr/>
          <p:nvPr/>
        </p:nvSpPr>
        <p:spPr>
          <a:xfrm>
            <a:off x="4187268" y="2164216"/>
            <a:ext cx="2641043" cy="2583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Reference People Counting </a:t>
            </a:r>
            <a:r>
              <a:rPr lang="en-US" altLang="zh-TW" sz="1200" dirty="0" err="1"/>
              <a:t>mmWave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287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D30A7-FD43-407E-AC82-7645C2BA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and Future Works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4AC75A-8F5A-483D-A97D-ADBC1A723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issue of ID misalignment during single-sensor tracking</a:t>
            </a:r>
          </a:p>
          <a:p>
            <a:r>
              <a:rPr lang="en-US" altLang="zh-TW" dirty="0"/>
              <a:t>Tracking stability requires further enhancement</a:t>
            </a:r>
          </a:p>
          <a:p>
            <a:pPr lvl="1"/>
            <a:r>
              <a:rPr lang="en-US" altLang="zh-TW" dirty="0"/>
              <a:t>While demonstrate superior tracking precision compared with traditional people counting algorithms</a:t>
            </a:r>
          </a:p>
          <a:p>
            <a:r>
              <a:rPr lang="en-US" altLang="zh-TW" dirty="0"/>
              <a:t>Explore multi-sensor integration </a:t>
            </a:r>
          </a:p>
          <a:p>
            <a:r>
              <a:rPr lang="en-US" altLang="zh-TW" dirty="0"/>
              <a:t>Develop more sophisticated tracking algorithms</a:t>
            </a:r>
          </a:p>
          <a:p>
            <a:r>
              <a:rPr lang="en-US" altLang="zh-TW" dirty="0"/>
              <a:t>Utilize both localization and recognition techniques for hand motion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67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B1875-825D-21E4-4B07-3D794880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3D Millimeter-Wave Gesture Localization </a:t>
            </a:r>
            <a:br>
              <a:rPr lang="en-US" altLang="zh-TW" dirty="0"/>
            </a:br>
            <a:r>
              <a:rPr lang="en-US" altLang="zh-TW" dirty="0"/>
              <a:t>for Wall-Based Interactive System</a:t>
            </a:r>
            <a:endParaRPr lang="zh-TW" altLang="en-US" dirty="0"/>
          </a:p>
        </p:txBody>
      </p:sp>
      <p:sp>
        <p:nvSpPr>
          <p:cNvPr id="71" name="圓角矩形 3">
            <a:extLst>
              <a:ext uri="{FF2B5EF4-FFF2-40B4-BE49-F238E27FC236}">
                <a16:creationId xmlns:a16="http://schemas.microsoft.com/office/drawing/2014/main" id="{316F1C83-A3F4-73E8-821E-6EC380B6F573}"/>
              </a:ext>
            </a:extLst>
          </p:cNvPr>
          <p:cNvSpPr/>
          <p:nvPr/>
        </p:nvSpPr>
        <p:spPr>
          <a:xfrm>
            <a:off x="1067880" y="2067782"/>
            <a:ext cx="2267601" cy="8544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圓角矩形 3">
            <a:extLst>
              <a:ext uri="{FF2B5EF4-FFF2-40B4-BE49-F238E27FC236}">
                <a16:creationId xmlns:a16="http://schemas.microsoft.com/office/drawing/2014/main" id="{B175292A-C703-F47E-D612-321B430DB359}"/>
              </a:ext>
            </a:extLst>
          </p:cNvPr>
          <p:cNvSpPr/>
          <p:nvPr/>
        </p:nvSpPr>
        <p:spPr>
          <a:xfrm>
            <a:off x="1067880" y="3274546"/>
            <a:ext cx="2267601" cy="8544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圓角矩形 3">
            <a:extLst>
              <a:ext uri="{FF2B5EF4-FFF2-40B4-BE49-F238E27FC236}">
                <a16:creationId xmlns:a16="http://schemas.microsoft.com/office/drawing/2014/main" id="{4EDC8151-3436-B681-4D1A-9ABD8AECE1BF}"/>
              </a:ext>
            </a:extLst>
          </p:cNvPr>
          <p:cNvSpPr/>
          <p:nvPr/>
        </p:nvSpPr>
        <p:spPr>
          <a:xfrm>
            <a:off x="1067880" y="4675309"/>
            <a:ext cx="2267601" cy="8544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kumimoji="1"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582250E5-F7EC-0196-D8C2-C7AAD63AB413}"/>
              </a:ext>
            </a:extLst>
          </p:cNvPr>
          <p:cNvSpPr txBox="1"/>
          <p:nvPr/>
        </p:nvSpPr>
        <p:spPr>
          <a:xfrm>
            <a:off x="4117457" y="1998947"/>
            <a:ext cx="5771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/>
              <a:t>2D Heat map </a:t>
            </a:r>
          </a:p>
          <a:p>
            <a:pPr marL="342900" indent="-342900">
              <a:buAutoNum type="arabicPeriod"/>
            </a:pPr>
            <a:r>
              <a:rPr lang="en-US" altLang="zh-TW" dirty="0"/>
              <a:t>Clustering</a:t>
            </a:r>
          </a:p>
          <a:p>
            <a:pPr marL="342900" indent="-342900">
              <a:buAutoNum type="arabicPeriod"/>
            </a:pPr>
            <a:r>
              <a:rPr lang="en-US" altLang="zh-TW" dirty="0"/>
              <a:t>Multi-Object Tracking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3DE6257-E02A-0689-BECF-7FECBA4E13C2}"/>
              </a:ext>
            </a:extLst>
          </p:cNvPr>
          <p:cNvSpPr txBox="1"/>
          <p:nvPr/>
        </p:nvSpPr>
        <p:spPr>
          <a:xfrm>
            <a:off x="4117457" y="3122048"/>
            <a:ext cx="7884043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sz="2000" dirty="0"/>
              <a:t>Acquire and Preprocess </a:t>
            </a:r>
            <a:r>
              <a:rPr lang="en-US" altLang="zh-TW" sz="2000" dirty="0" err="1"/>
              <a:t>mmWave</a:t>
            </a:r>
            <a:r>
              <a:rPr lang="en-US" altLang="zh-TW" sz="2000" dirty="0"/>
              <a:t> Raw Data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TW" sz="2000" dirty="0"/>
              <a:t> Use HDBSCAN to cluster and optimize hand localization.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zh-TW" sz="2000" dirty="0"/>
              <a:t> Use Kalman Filter and Hungarian Algorithm for hand tracking.</a:t>
            </a:r>
          </a:p>
          <a:p>
            <a:r>
              <a:rPr lang="en-US" altLang="zh-TW" sz="2000" dirty="0"/>
              <a:t>4. Transmit the processed results to Unity for real-time visualization.</a:t>
            </a:r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D22918-C4EF-0B0E-68BC-783EE25C2464}"/>
              </a:ext>
            </a:extLst>
          </p:cNvPr>
          <p:cNvSpPr txBox="1"/>
          <p:nvPr/>
        </p:nvSpPr>
        <p:spPr>
          <a:xfrm>
            <a:off x="4117457" y="4789609"/>
            <a:ext cx="756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/>
              <a:t>Find HDBSCAN Cluster Optimization(Method MD)</a:t>
            </a:r>
          </a:p>
          <a:p>
            <a:pPr marL="342900" indent="-342900">
              <a:buFontTx/>
              <a:buAutoNum type="arabicPeriod"/>
            </a:pPr>
            <a:r>
              <a:rPr lang="en-US" altLang="zh-TW" dirty="0"/>
              <a:t>Implement gesture tracking functionality in Unity for </a:t>
            </a:r>
            <a:r>
              <a:rPr lang="en-US" altLang="zh-TW" dirty="0" err="1"/>
              <a:t>interactiveapplications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6382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D7095-A3FE-4CD3-AE82-5FD9A302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28B90F-6F0B-4D46-BD0D-B61E0906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[1]	J. </a:t>
            </a:r>
            <a:r>
              <a:rPr lang="en-US" altLang="zh-TW" sz="1000" dirty="0" err="1"/>
              <a:t>Benesty</a:t>
            </a:r>
            <a:r>
              <a:rPr lang="en-US" altLang="zh-TW" sz="1000" dirty="0"/>
              <a:t>, J. Chen, and Y. Huang, "A Generalized </a:t>
            </a:r>
            <a:r>
              <a:rPr lang="en-US" altLang="zh-TW" sz="1000" dirty="0" err="1"/>
              <a:t>Mvdr</a:t>
            </a:r>
            <a:r>
              <a:rPr lang="en-US" altLang="zh-TW" sz="1000" dirty="0"/>
              <a:t> Spectrum," IEEE Signal Processing Letters, Vol. 12, No. 12, pp. 827-830, 2005.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[2]	A. Bewley, Z. Ge, L. Ott, F. Ramos, and B. </a:t>
            </a:r>
            <a:r>
              <a:rPr lang="en-US" altLang="zh-TW" sz="1000" dirty="0" err="1"/>
              <a:t>Upcroft</a:t>
            </a:r>
            <a:r>
              <a:rPr lang="en-US" altLang="zh-TW" sz="1000" dirty="0"/>
              <a:t>, "Simple Online and Realtime Tracking," Proceedings of IEEE International Conference on Image Processing, Phoenix, AZ, pp. 3464-3468, 2016.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[3]	R. J. </a:t>
            </a:r>
            <a:r>
              <a:rPr lang="en-US" altLang="zh-TW" sz="1000" dirty="0" err="1"/>
              <a:t>Campello</a:t>
            </a:r>
            <a:r>
              <a:rPr lang="en-US" altLang="zh-TW" sz="1000" dirty="0"/>
              <a:t>, D. Moulavi, and J. Sander, "Density-Based Clustering Based on Hierarchical Density Estimates," Proceedings of Pacific-Asia Conference on Knowledge Discovery and Data Mining, Gold Coast, Australia, pp. 160-172, 2013.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[4]	V. Cerf and R. Kahn, "A Protocol for Packet Network Intercommunication," IEEE Transactions on Communications, Vol. 22, No. 5, pp. 637-648, 1974.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[5]	K. Date and R. </a:t>
            </a:r>
            <a:r>
              <a:rPr lang="en-US" altLang="zh-TW" sz="1000" dirty="0" err="1"/>
              <a:t>Nagi</a:t>
            </a:r>
            <a:r>
              <a:rPr lang="en-US" altLang="zh-TW" sz="1000" dirty="0"/>
              <a:t>, "GPU-Accelerated Hungarian Algorithms for the Linear Assignment Problem," Parallel Computing, Vol. 57, pp. 52-72, 2016.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[6]	D. L. Davies and D. W. Bouldin, "A Cluster Separation Measure," IEEE Transactions on Pattern Analysis and Machine Intelligence, Vol. 1, No. 2, pp. 224-227, 1979.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[7]	D. </a:t>
            </a:r>
            <a:r>
              <a:rPr lang="en-US" altLang="zh-TW" sz="1000" dirty="0" err="1"/>
              <a:t>Eppstein</a:t>
            </a:r>
            <a:r>
              <a:rPr lang="en-US" altLang="zh-TW" sz="1000" dirty="0"/>
              <a:t>, "Solving Single-Digit Sudoku Subproblems," Proceedings of International Conference on Fun with Algorithms, Venice, Italy, pp. 142-153, 2012.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[8]	M. Ester, H.-P. </a:t>
            </a:r>
            <a:r>
              <a:rPr lang="en-US" altLang="zh-TW" sz="1000" dirty="0" err="1"/>
              <a:t>Kriegel</a:t>
            </a:r>
            <a:r>
              <a:rPr lang="en-US" altLang="zh-TW" sz="1000" dirty="0"/>
              <a:t>, J. Sander, and X. Xu, "A Density-Based Algorithm for Discovering Clusters in Large Spatial Databases with Noise," Proceedings of KDD, Vol. 96, No. 34, pp. 226-231, 1996.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[9]	G. </a:t>
            </a:r>
            <a:r>
              <a:rPr lang="en-US" altLang="zh-TW" sz="1000" dirty="0" err="1"/>
              <a:t>Evensen</a:t>
            </a:r>
            <a:r>
              <a:rPr lang="en-US" altLang="zh-TW" sz="1000" dirty="0"/>
              <a:t>, "Sequential Data Assimilation with a Nonlinear Quasi‐Geostrophic Model Using Monte Carlo Methods to Forecast Error Statistics," Journal of Geophysical Research: Oceans, Vol. 99, No. C5, pp. 10143-10162, 1994.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[10]	J. Y. Han, "Multi-Touch Interaction Wall," Proceedings of ACM </a:t>
            </a:r>
            <a:r>
              <a:rPr lang="en-US" altLang="zh-TW" sz="1000" dirty="0" err="1"/>
              <a:t>SIGGraph</a:t>
            </a:r>
            <a:r>
              <a:rPr lang="en-US" altLang="zh-TW" sz="1000" dirty="0"/>
              <a:t> Emerging Technologies, Boston, Massachusetts, pp. 25-es, 2006.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[11]	J. Y. Han, "Low-Cost Multi-Touch Sensing through Frustrated Total Internal Reflection," Proceedings of Annual ACM Symposium on User Interface Software and Technology, Seattle, Washington, pp. 115-118, 2005.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[12]	Y. Hong, H. Yoon, D. Jung, Y. Yoon, and Y. </a:t>
            </a:r>
            <a:r>
              <a:rPr lang="en-US" altLang="zh-TW" sz="1000" dirty="0" err="1"/>
              <a:t>Seol</a:t>
            </a:r>
            <a:r>
              <a:rPr lang="en-US" altLang="zh-TW" sz="1000" dirty="0"/>
              <a:t>, "Experiential Media Wall Utilizing Hand Gesture Recognition," Proceedings of International Conference on Information and Education Technology, Yamaguchi, Japan, pp. 387-391, 2024.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26274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D7095-A3FE-4CD3-AE82-5FD9A302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28B90F-6F0B-4D46-BD0D-B61E0906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[13]	S. J. </a:t>
            </a:r>
            <a:r>
              <a:rPr lang="en-US" altLang="zh-TW" sz="1000" dirty="0" err="1"/>
              <a:t>Julier</a:t>
            </a:r>
            <a:r>
              <a:rPr lang="en-US" altLang="zh-TW" sz="1000" dirty="0"/>
              <a:t> and J. K. Uhlmann, "New Extension of the Kalman Filter to Nonlinear Systems," Proceedings of Signal Processing, Sensor Fusion, and Target Recognition VI, Vol. 3068, pp. 182-193, 1997.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[14]	R. E. Kalman, "A New Approach to Linear Filtering and Prediction Problems," Transactions of the ASME–Journal of Basic Engineering, Vol. 82 (Series D), pp. 35-45, 1960.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[15]	R. E. Kalman and R. S. </a:t>
            </a:r>
            <a:r>
              <a:rPr lang="en-US" altLang="zh-TW" sz="1000" dirty="0" err="1"/>
              <a:t>Bucy</a:t>
            </a:r>
            <a:r>
              <a:rPr lang="en-US" altLang="zh-TW" sz="1000" dirty="0"/>
              <a:t>, "New Results in Linear Filtering and Prediction Theory," Transactions of the ASME–Journal of Basic Engineering, Vol. 83, No. 1, pp. 95-108, 1961.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[16]	H. Kim and D. W. </a:t>
            </a:r>
            <a:r>
              <a:rPr lang="en-US" altLang="zh-TW" sz="1000" dirty="0" err="1"/>
              <a:t>Fellner</a:t>
            </a:r>
            <a:r>
              <a:rPr lang="en-US" altLang="zh-TW" sz="1000" dirty="0"/>
              <a:t>, "Interaction with Hand Gesture for a Back-Projection Wall," Proceedings of Computer Graphics International, Crete, Greece, pp. 395-402, 2004.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[17]	H. W. Kuhn, "The Hungarian Method for the Assignment Problem," Naval Research Logistics Quarterly, Vol. 2, No. 1‐2, pp. 83-97, 1955.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[18]	H. Liu et al., "Real-Time Arm Gesture Recognition in Smart Home Scenarios via Millimeter Wave Sensing," Proceedings of the ACM on Interactive, Mobile, Wearable and Ubiquitous Technologies, Vol. 4, No. 4, pp. 1-28, 2020.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[19]	L. McInnes and J. Healy, "Accelerated Hierarchical Density Clustering," </a:t>
            </a:r>
            <a:r>
              <a:rPr lang="en-US" altLang="zh-TW" sz="1000" dirty="0" err="1"/>
              <a:t>arXiv</a:t>
            </a:r>
            <a:r>
              <a:rPr lang="en-US" altLang="zh-TW" sz="1000" dirty="0"/>
              <a:t> 1705.07321, 2017.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[20]	L. McInnes, J. Healy, and S. </a:t>
            </a:r>
            <a:r>
              <a:rPr lang="en-US" altLang="zh-TW" sz="1000" dirty="0" err="1"/>
              <a:t>Astels</a:t>
            </a:r>
            <a:r>
              <a:rPr lang="en-US" altLang="zh-TW" sz="1000" dirty="0"/>
              <a:t>, "HDBSCAN: Hierarchical Density Based Clustering," J. Open Source </a:t>
            </a:r>
            <a:r>
              <a:rPr lang="en-US" altLang="zh-TW" sz="1000" dirty="0" err="1"/>
              <a:t>Softw</a:t>
            </a:r>
            <a:r>
              <a:rPr lang="en-US" altLang="zh-TW" sz="1000" dirty="0"/>
              <a:t>., Vol. 2, No. 11, p. 205, 2017.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[21]	J. </a:t>
            </a:r>
            <a:r>
              <a:rPr lang="en-US" altLang="zh-TW" sz="1000" dirty="0" err="1"/>
              <a:t>Munkres</a:t>
            </a:r>
            <a:r>
              <a:rPr lang="en-US" altLang="zh-TW" sz="1000" dirty="0"/>
              <a:t>, "Algorithms for the Assignment and Transportation Problems," Journal of the Society for Industrial and Applied Mathematics, Vol. 5, No. 1, pp. 32-38, 1957.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[22]	S. </a:t>
            </a:r>
            <a:r>
              <a:rPr lang="en-US" altLang="zh-TW" sz="1000" dirty="0" err="1"/>
              <a:t>Palipana</a:t>
            </a:r>
            <a:r>
              <a:rPr lang="en-US" altLang="zh-TW" sz="1000" dirty="0"/>
              <a:t>, D. Salami, L. A. </a:t>
            </a:r>
            <a:r>
              <a:rPr lang="en-US" altLang="zh-TW" sz="1000" dirty="0" err="1"/>
              <a:t>Leiva</a:t>
            </a:r>
            <a:r>
              <a:rPr lang="en-US" altLang="zh-TW" sz="1000" dirty="0"/>
              <a:t>, and S. </a:t>
            </a:r>
            <a:r>
              <a:rPr lang="en-US" altLang="zh-TW" sz="1000" dirty="0" err="1"/>
              <a:t>Sigg</a:t>
            </a:r>
            <a:r>
              <a:rPr lang="en-US" altLang="zh-TW" sz="1000" dirty="0"/>
              <a:t>, "Pantomime: Mid-Air Gesture Recognition with Sparse Millimeter-Wave Radar Point Clouds," Proceedings of the ACM on Interactive, Mobile, Wearable and Ubiquitous Technologies, Vol. 5, No. 1, pp. 1-27, 2021.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[23]	C. R. Qi, L. Yi, H. </a:t>
            </a:r>
            <a:r>
              <a:rPr lang="en-US" altLang="zh-TW" sz="1000" dirty="0" err="1"/>
              <a:t>Su</a:t>
            </a:r>
            <a:r>
              <a:rPr lang="en-US" altLang="zh-TW" sz="1000" dirty="0"/>
              <a:t>, and L. J. </a:t>
            </a:r>
            <a:r>
              <a:rPr lang="en-US" altLang="zh-TW" sz="1000" dirty="0" err="1"/>
              <a:t>Guibas</a:t>
            </a:r>
            <a:r>
              <a:rPr lang="en-US" altLang="zh-TW" sz="1000" dirty="0"/>
              <a:t>, "</a:t>
            </a:r>
            <a:r>
              <a:rPr lang="en-US" altLang="zh-TW" sz="1000" dirty="0" err="1"/>
              <a:t>Pointnet</a:t>
            </a:r>
            <a:r>
              <a:rPr lang="en-US" altLang="zh-TW" sz="1000" dirty="0"/>
              <a:t>++: Deep Hierarchical Feature Learning on Point Sets in a Metric Space," Advances in Neural Information Processing Systems, Long Beach, CA, Vol. 30, pp. 5105-5114, 2017.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[24]	I. S. Reed, R. M. Gagliardi, and L. B. Stotts, "A Recursive Moving-Target-Indication Algorithm for Optical Image Sequences," IEEE Transactions on Aerospace and Electronic Systems, Vol. 26, No. 3, pp. 434-440, 1990.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92478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D7095-A3FE-4CD3-AE82-5FD9A302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28B90F-6F0B-4D46-BD0D-B61E0906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[25]	S. D. </a:t>
            </a:r>
            <a:r>
              <a:rPr lang="en-US" altLang="zh-TW" sz="1000" dirty="0" err="1"/>
              <a:t>Regani</a:t>
            </a:r>
            <a:r>
              <a:rPr lang="en-US" altLang="zh-TW" sz="1000" dirty="0"/>
              <a:t>, C. Wu, B. Wang, M. Wu, and K. R. Liu, "</a:t>
            </a:r>
            <a:r>
              <a:rPr lang="en-US" altLang="zh-TW" sz="1000" dirty="0" err="1"/>
              <a:t>Mmwrite</a:t>
            </a:r>
            <a:r>
              <a:rPr lang="en-US" altLang="zh-TW" sz="1000" dirty="0"/>
              <a:t>: Passive Handwriting Tracking Using a Single Millimeter-Wave Radio," IEEE Internet of Things Journal, Vol. 8, No. 17, pp. 13291-13305, 2021.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[26]	H. </a:t>
            </a:r>
            <a:r>
              <a:rPr lang="en-US" altLang="zh-TW" sz="1000" dirty="0" err="1"/>
              <a:t>Rohling</a:t>
            </a:r>
            <a:r>
              <a:rPr lang="en-US" altLang="zh-TW" sz="1000" dirty="0"/>
              <a:t>, "Radar </a:t>
            </a:r>
            <a:r>
              <a:rPr lang="en-US" altLang="zh-TW" sz="1000" dirty="0" err="1"/>
              <a:t>Cfar</a:t>
            </a:r>
            <a:r>
              <a:rPr lang="en-US" altLang="zh-TW" sz="1000" dirty="0"/>
              <a:t> Thresholding in Clutter and Multiple Target Situations," IEEE Transactions on Aerospace and Electronic Systems, No. 4, pp. 608-621, 1983.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[27]	P. J. </a:t>
            </a:r>
            <a:r>
              <a:rPr lang="en-US" altLang="zh-TW" sz="1000" dirty="0" err="1"/>
              <a:t>Rousseeuw</a:t>
            </a:r>
            <a:r>
              <a:rPr lang="en-US" altLang="zh-TW" sz="1000" dirty="0"/>
              <a:t>, "Silhouettes: A Graphical Aid to the Interpretation and Validation of Cluster Analysis," Journal of Computational and Applied Mathematics, Vol. 20, pp. 53-65, 1987.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[28]	S. F. Schmidt, "Application of State-Space Methods to Navigation Problems," Advances in Control Systems, Vol. 3, pp. 293-340, 1966.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[29]	E. Schubert, J. Sander, M. Ester, H. P. </a:t>
            </a:r>
            <a:r>
              <a:rPr lang="en-US" altLang="zh-TW" sz="1000" dirty="0" err="1"/>
              <a:t>Kriegel</a:t>
            </a:r>
            <a:r>
              <a:rPr lang="en-US" altLang="zh-TW" sz="1000" dirty="0"/>
              <a:t>, and X. Xu, "DBSCAN Revisited, Revisited: Why and How You Should (Still) Use DBSCAN," ACM Transactions on Database Systems, Vol. 42, No. 3, pp. 1-21, 2017.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[30]	A. Sengupta, F. </a:t>
            </a:r>
            <a:r>
              <a:rPr lang="en-US" altLang="zh-TW" sz="1000" dirty="0" err="1"/>
              <a:t>Jin</a:t>
            </a:r>
            <a:r>
              <a:rPr lang="en-US" altLang="zh-TW" sz="1000" dirty="0"/>
              <a:t>, R. Zhang, and S. Cao, "Mm-Pose: Real-Time Human Skeletal Posture Estimation Using </a:t>
            </a:r>
            <a:r>
              <a:rPr lang="en-US" altLang="zh-TW" sz="1000" dirty="0" err="1"/>
              <a:t>Mmwave</a:t>
            </a:r>
            <a:r>
              <a:rPr lang="en-US" altLang="zh-TW" sz="1000" dirty="0"/>
              <a:t> Radars and CNNs," IEEE Sensors Journal, Vol. 20, No. 17, pp. 10032-10044, 2020.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[31]	B. Wang, Z. Sun, X. Jiang, J. Zeng, and R. Liu, "Kalman Filter and Its Application in Data Assimilation," Atmosphere, Vol. 14, No. 8, pp. 1319-1338, 2023.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[32]	Z. Wang, D. Jiang, B. Sun, and Y. Wang, "A Data Augmentation Method for Human Activity Recognition Based on </a:t>
            </a:r>
            <a:r>
              <a:rPr lang="en-US" altLang="zh-TW" sz="1000" dirty="0" err="1"/>
              <a:t>Mmwave</a:t>
            </a:r>
            <a:r>
              <a:rPr lang="en-US" altLang="zh-TW" sz="1000" dirty="0"/>
              <a:t> Radar Point Cloud," IEEE Sensors Letters, Vol. 7, No. 5, pp. 1-4, 2023.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[33]	R. Zahra et al., "Camera-Based Interactive Wall Display Using Hand Gesture Recognition," Intelligent Systems with Applications, Vol. 19, No. 200262, pp. 1-8, 2023.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[34]	J. Zhang et al., "A Survey of </a:t>
            </a:r>
            <a:r>
              <a:rPr lang="en-US" altLang="zh-TW" sz="1000" dirty="0" err="1"/>
              <a:t>Mmwave</a:t>
            </a:r>
            <a:r>
              <a:rPr lang="en-US" altLang="zh-TW" sz="1000" dirty="0"/>
              <a:t>-Based Human Sensing: Technology, Platforms and Applications," IEEE Communications Surveys &amp; Tutorials, Vol. 25, No. 4, pp. 2052-2087, 2023.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000" dirty="0"/>
              <a:t>[35]	Q. Zhu, L. Fan, and N. Weng, "Advancements in Point Cloud Data Augmentation for Deep Learning: A Survey," Pattern Recognition, Vol. 153, No. 110532, pp. 1-18, 2024.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6145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53E13-0781-4D48-849D-FF32B37C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1EE084-1822-4517-B880-01934AA45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04" y="0"/>
            <a:ext cx="4925492" cy="673802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C3917E-F524-419B-8722-47952953A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0" y="1677434"/>
            <a:ext cx="6762308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4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28540-568B-4591-9D1C-48AF85B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46AAA-5636-4594-AC77-EA07EE8E4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Interactive Wall Systems</a:t>
            </a:r>
          </a:p>
          <a:p>
            <a:r>
              <a:rPr lang="en-US" altLang="zh-TW" dirty="0"/>
              <a:t>Millimeter-Wave Radar Human Sensing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585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28540-568B-4591-9D1C-48AF85B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Interactive Wall Systems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46AAA-5636-4594-AC77-EA07EE8E4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Camera-based interactive wall display system </a:t>
            </a:r>
            <a:r>
              <a:rPr lang="en-US" altLang="zh-TW" dirty="0"/>
              <a:t>(Zahra et al., </a:t>
            </a:r>
            <a:r>
              <a:rPr lang="en-US" altLang="zh-TW" sz="2800" dirty="0"/>
              <a:t>2023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Otsu thresholding and Genetic Algorithms to determine the correctness of gestures and execute corresponding actions</a:t>
            </a:r>
          </a:p>
          <a:p>
            <a:pPr marL="0" indent="0">
              <a:buNone/>
            </a:pPr>
            <a:r>
              <a:rPr lang="en-US" altLang="zh-TW" b="1" dirty="0"/>
              <a:t>Interactive media wall incorporating hand gesture recognition</a:t>
            </a:r>
          </a:p>
          <a:p>
            <a:pPr marL="0" indent="0">
              <a:buNone/>
            </a:pPr>
            <a:r>
              <a:rPr lang="en-US" altLang="zh-TW" dirty="0"/>
              <a:t>(Hong et al., 2024)</a:t>
            </a:r>
          </a:p>
          <a:p>
            <a:r>
              <a:rPr lang="en-US" altLang="zh-TW" dirty="0"/>
              <a:t>Use the Unity 3D engine and </a:t>
            </a:r>
            <a:r>
              <a:rPr lang="en-US" altLang="zh-TW" dirty="0" err="1"/>
              <a:t>MediaPipe's</a:t>
            </a:r>
            <a:r>
              <a:rPr lang="en-US" altLang="zh-TW" dirty="0"/>
              <a:t> hand pose estimation model for gesture recognition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733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28540-568B-4591-9D1C-48AF85B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Millimeter-Wave Radar Human Sensing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46AAA-5636-4594-AC77-EA07EE8E4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7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mmWrite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Regani</a:t>
            </a:r>
            <a:r>
              <a:rPr lang="en-US" altLang="zh-TW" dirty="0"/>
              <a:t> et al., 2021)</a:t>
            </a:r>
          </a:p>
          <a:p>
            <a:r>
              <a:rPr lang="en-US" altLang="zh-TW" dirty="0"/>
              <a:t>Employ a robust signal processing pipeline to directly track the motion of writing objects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E0BB8C-9CC1-11FE-0CD5-4003AC4D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13" y="1588110"/>
            <a:ext cx="5826578" cy="462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14189</TotalTime>
  <Words>4280</Words>
  <Application>Microsoft Office PowerPoint</Application>
  <PresentationFormat>寬螢幕</PresentationFormat>
  <Paragraphs>625</Paragraphs>
  <Slides>54</Slides>
  <Notes>20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1" baseType="lpstr">
      <vt:lpstr>-apple-system</vt:lpstr>
      <vt:lpstr>fkGroteskNeue</vt:lpstr>
      <vt:lpstr>標楷體</vt:lpstr>
      <vt:lpstr>Arial</vt:lpstr>
      <vt:lpstr>Calibri</vt:lpstr>
      <vt:lpstr>Times New Roman</vt:lpstr>
      <vt:lpstr>Office 佈景主題</vt:lpstr>
      <vt:lpstr>3D Millimeter-Wave Gesture Localization  for Wall-Based Interactive System  基於3D毫米波手勢定位的牆面互動系統</vt:lpstr>
      <vt:lpstr>Outline</vt:lpstr>
      <vt:lpstr>Introduction</vt:lpstr>
      <vt:lpstr>Introduction</vt:lpstr>
      <vt:lpstr>Introduction</vt:lpstr>
      <vt:lpstr>Introduction</vt:lpstr>
      <vt:lpstr>Related Works</vt:lpstr>
      <vt:lpstr>Interactive Wall Systems</vt:lpstr>
      <vt:lpstr>Millimeter-Wave Radar Human Sensing</vt:lpstr>
      <vt:lpstr>Millimeter-Wave Radar Human Sensing</vt:lpstr>
      <vt:lpstr>Background</vt:lpstr>
      <vt:lpstr>Point Cloud Clustering</vt:lpstr>
      <vt:lpstr>Point Cloud Clustering - DBSCAN</vt:lpstr>
      <vt:lpstr>Point Cloud Clustering - DBSCAN</vt:lpstr>
      <vt:lpstr>Point Cloud Clustering - HDBSCAN</vt:lpstr>
      <vt:lpstr>Point Cloud Clustering - HDBSCAN</vt:lpstr>
      <vt:lpstr>Point Cloud Clustering</vt:lpstr>
      <vt:lpstr>Multiple Object Tracking – Kalman Filter</vt:lpstr>
      <vt:lpstr>Multiple Object Tracking – Hungarian Algo.</vt:lpstr>
      <vt:lpstr>Methodology</vt:lpstr>
      <vt:lpstr>Methodology</vt:lpstr>
      <vt:lpstr>Methodology</vt:lpstr>
      <vt:lpstr>Point Cloud Mapping</vt:lpstr>
      <vt:lpstr>MMWave Resolution</vt:lpstr>
      <vt:lpstr>MMWave Resolution</vt:lpstr>
      <vt:lpstr>Point Cloud Mapping</vt:lpstr>
      <vt:lpstr>Methodology</vt:lpstr>
      <vt:lpstr>Methodology</vt:lpstr>
      <vt:lpstr>2D Heat Map De-noising</vt:lpstr>
      <vt:lpstr>Median Blur </vt:lpstr>
      <vt:lpstr>Methodology</vt:lpstr>
      <vt:lpstr>Coordinate Transformation</vt:lpstr>
      <vt:lpstr>Methodology</vt:lpstr>
      <vt:lpstr>Methodology</vt:lpstr>
      <vt:lpstr>HDBSCAN Cluster Optimization</vt:lpstr>
      <vt:lpstr>HDBSCAN Cluster Optimization</vt:lpstr>
      <vt:lpstr>Methodology</vt:lpstr>
      <vt:lpstr>Methodology</vt:lpstr>
      <vt:lpstr>Regression Calibration</vt:lpstr>
      <vt:lpstr>Regression Calibration</vt:lpstr>
      <vt:lpstr>Data Labeling</vt:lpstr>
      <vt:lpstr>Data Augmentation</vt:lpstr>
      <vt:lpstr>Methodology</vt:lpstr>
      <vt:lpstr>Methodology</vt:lpstr>
      <vt:lpstr>Tracker</vt:lpstr>
      <vt:lpstr>Experimental Results</vt:lpstr>
      <vt:lpstr>HDBSCAN Cluster Optimization</vt:lpstr>
      <vt:lpstr>HDBSCAN Cluster Optimization</vt:lpstr>
      <vt:lpstr>Conclusion and Future Works</vt:lpstr>
      <vt:lpstr>Conclusion and Future Works</vt:lpstr>
      <vt:lpstr>3D Millimeter-Wave Gesture Localization  for Wall-Based Interactive System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10/05 進度報告</dc:title>
  <dc:creator>Hao Hsuan Ting</dc:creator>
  <cp:lastModifiedBy>林翰暘</cp:lastModifiedBy>
  <cp:revision>737</cp:revision>
  <dcterms:created xsi:type="dcterms:W3CDTF">2023-10-04T16:13:24Z</dcterms:created>
  <dcterms:modified xsi:type="dcterms:W3CDTF">2025-10-13T11:31:12Z</dcterms:modified>
</cp:coreProperties>
</file>